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p:regular r:id="rId41"/>
      <p:bold r:id="rId42"/>
      <p:italic r:id="rId43"/>
      <p:boldItalic r:id="rId44"/>
    </p:embeddedFont>
    <p:embeddedFont>
      <p:font typeface="Montserrat"/>
      <p:regular r:id="rId45"/>
      <p:bold r:id="rId46"/>
      <p:italic r:id="rId47"/>
      <p:boldItalic r:id="rId48"/>
    </p:embeddedFont>
    <p:embeddedFont>
      <p:font typeface="Open Sans Light"/>
      <p:regular r:id="rId49"/>
      <p:bold r:id="rId50"/>
      <p:italic r:id="rId51"/>
      <p:boldItalic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CD6103-18C5-4DAA-8545-4B94071BE10C}">
  <a:tblStyle styleId="{DBCD6103-18C5-4DAA-8545-4B94071BE10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OpenSansLigh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Light-italic.fntdata"/><Relationship Id="rId50" Type="http://schemas.openxmlformats.org/officeDocument/2006/relationships/font" Target="fonts/OpenSansLight-bold.fntdata"/><Relationship Id="rId53" Type="http://schemas.openxmlformats.org/officeDocument/2006/relationships/font" Target="fonts/OpenSans-regular.fntdata"/><Relationship Id="rId52" Type="http://schemas.openxmlformats.org/officeDocument/2006/relationships/font" Target="fonts/OpenSansLight-boldItalic.fntdata"/><Relationship Id="rId11" Type="http://schemas.openxmlformats.org/officeDocument/2006/relationships/slide" Target="slides/slide5.xml"/><Relationship Id="rId55" Type="http://schemas.openxmlformats.org/officeDocument/2006/relationships/font" Target="fonts/OpenSans-italic.fntdata"/><Relationship Id="rId10" Type="http://schemas.openxmlformats.org/officeDocument/2006/relationships/slide" Target="slides/slide4.xml"/><Relationship Id="rId54" Type="http://schemas.openxmlformats.org/officeDocument/2006/relationships/font" Target="fonts/OpenSans-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OpenSans-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6a6a87d4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6a6a87d4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6a6a87d4a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6a6a87d4a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Used Google Colab</a:t>
            </a:r>
            <a:endParaRPr/>
          </a:p>
          <a:p>
            <a:pPr indent="0" lvl="0" marL="0" rtl="0" algn="l">
              <a:spcBef>
                <a:spcPts val="0"/>
              </a:spcBef>
              <a:spcAft>
                <a:spcPts val="0"/>
              </a:spcAft>
              <a:buNone/>
            </a:pPr>
            <a:r>
              <a:rPr lang="en"/>
              <a:t>Python Libraries: Scikit Learn, Pandas</a:t>
            </a:r>
            <a:endParaRPr/>
          </a:p>
          <a:p>
            <a:pPr indent="0" lvl="0" marL="0" rtl="0" algn="l">
              <a:spcBef>
                <a:spcPts val="0"/>
              </a:spcBef>
              <a:spcAft>
                <a:spcPts val="0"/>
              </a:spcAft>
              <a:buNone/>
            </a:pPr>
            <a:r>
              <a:rPr lang="en"/>
              <a:t>Tools/Resources: Dataset via Google Sheets/Excel (csv file) + The Dust Test ERMI Results</a:t>
            </a:r>
            <a:endParaRPr/>
          </a:p>
          <a:p>
            <a:pPr indent="0" lvl="0" marL="0" rtl="0" algn="l">
              <a:spcBef>
                <a:spcPts val="0"/>
              </a:spcBef>
              <a:spcAft>
                <a:spcPts val="0"/>
              </a:spcAft>
              <a:buNone/>
            </a:pPr>
            <a:r>
              <a:rPr lang="en"/>
              <a:t>Other Resources: Kaggle, eCornell, Github, Stackoverflow, Youtube videos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6a6a87d4ab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6a6a87d4ab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6a6a87d4a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6a6a87d4a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886f1cd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9886f1cd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 Creating consistency in the data:</a:t>
            </a:r>
            <a:endParaRPr/>
          </a:p>
          <a:p>
            <a:pPr indent="0" lvl="0" marL="0" rtl="0" algn="l">
              <a:spcBef>
                <a:spcPts val="0"/>
              </a:spcBef>
              <a:spcAft>
                <a:spcPts val="0"/>
              </a:spcAft>
              <a:buNone/>
            </a:pPr>
            <a:r>
              <a:rPr lang="en"/>
              <a:t>	- </a:t>
            </a:r>
            <a:r>
              <a:rPr lang="en">
                <a:solidFill>
                  <a:schemeClr val="dk1"/>
                </a:solidFill>
              </a:rPr>
              <a:t>Ne','ND','nd','Nd','N/D','&lt;1','NF','Hh','Hhh','na','ne','o','O','NE','BD &amp;</a:t>
            </a:r>
            <a:r>
              <a:rPr lang="en"/>
              <a:t> Blank = 0</a:t>
            </a:r>
            <a:endParaRPr/>
          </a:p>
          <a:p>
            <a:pPr indent="0" lvl="0" marL="0" rtl="0" algn="l">
              <a:spcBef>
                <a:spcPts val="0"/>
              </a:spcBef>
              <a:spcAft>
                <a:spcPts val="0"/>
              </a:spcAft>
              <a:buNone/>
            </a:pPr>
            <a:r>
              <a:rPr lang="en"/>
              <a:t>- Removing *</a:t>
            </a:r>
            <a:endParaRPr/>
          </a:p>
          <a:p>
            <a:pPr indent="0" lvl="0" marL="0" rtl="0" algn="l">
              <a:spcBef>
                <a:spcPts val="0"/>
              </a:spcBef>
              <a:spcAft>
                <a:spcPts val="0"/>
              </a:spcAft>
              <a:buNone/>
            </a:pPr>
            <a:r>
              <a:rPr lang="en"/>
              <a:t>- One hot encoding symptoms</a:t>
            </a:r>
            <a:endParaRPr/>
          </a:p>
          <a:p>
            <a:pPr indent="457200" lvl="0" marL="0" rtl="0" algn="l">
              <a:spcBef>
                <a:spcPts val="0"/>
              </a:spcBef>
              <a:spcAft>
                <a:spcPts val="0"/>
              </a:spcAft>
              <a:buNone/>
            </a:pPr>
            <a:r>
              <a:rPr lang="en"/>
              <a:t>- Handling various issues such as:</a:t>
            </a:r>
            <a:endParaRPr/>
          </a:p>
          <a:p>
            <a:pPr indent="0" lvl="0" marL="0" rtl="0" algn="l">
              <a:spcBef>
                <a:spcPts val="0"/>
              </a:spcBef>
              <a:spcAft>
                <a:spcPts val="0"/>
              </a:spcAft>
              <a:buNone/>
            </a:pPr>
            <a:r>
              <a:rPr lang="en"/>
              <a:t>		- separation by commas however, in the data there is symptoms like ex. symptom(ect, ect, 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Removing whitespaces (in City names)</a:t>
            </a:r>
            <a:endParaRPr/>
          </a:p>
          <a:p>
            <a:pPr indent="0" lvl="0" marL="0" rtl="0" algn="l">
              <a:spcBef>
                <a:spcPts val="0"/>
              </a:spcBef>
              <a:spcAft>
                <a:spcPts val="0"/>
              </a:spcAft>
              <a:buNone/>
            </a:pPr>
            <a:r>
              <a:rPr lang="en"/>
              <a:t>- Dropping empty columns</a:t>
            </a:r>
            <a:endParaRPr/>
          </a:p>
          <a:p>
            <a:pPr indent="0" lvl="0" marL="0" rtl="0" algn="l">
              <a:spcBef>
                <a:spcPts val="0"/>
              </a:spcBef>
              <a:spcAft>
                <a:spcPts val="0"/>
              </a:spcAft>
              <a:buNone/>
            </a:pPr>
            <a:r>
              <a:rPr lang="en"/>
              <a:t>- Dropping columns with no variance (all rows were the same)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99c8de3e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99c8de3e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 Creating consistency in the data:</a:t>
            </a:r>
            <a:endParaRPr/>
          </a:p>
          <a:p>
            <a:pPr indent="0" lvl="0" marL="0" rtl="0" algn="l">
              <a:spcBef>
                <a:spcPts val="0"/>
              </a:spcBef>
              <a:spcAft>
                <a:spcPts val="0"/>
              </a:spcAft>
              <a:buNone/>
            </a:pPr>
            <a:r>
              <a:rPr lang="en"/>
              <a:t>	- </a:t>
            </a:r>
            <a:r>
              <a:rPr lang="en">
                <a:solidFill>
                  <a:schemeClr val="dk1"/>
                </a:solidFill>
              </a:rPr>
              <a:t>Ne','ND','nd','Nd','N/D','&lt;1','NF','Hh','Hhh','na','ne','o','O','NE','BD &amp;</a:t>
            </a:r>
            <a:r>
              <a:rPr lang="en"/>
              <a:t> Blank = 0</a:t>
            </a:r>
            <a:endParaRPr/>
          </a:p>
          <a:p>
            <a:pPr indent="0" lvl="0" marL="0" rtl="0" algn="l">
              <a:spcBef>
                <a:spcPts val="0"/>
              </a:spcBef>
              <a:spcAft>
                <a:spcPts val="0"/>
              </a:spcAft>
              <a:buNone/>
            </a:pPr>
            <a:r>
              <a:rPr lang="en"/>
              <a:t>- Removing *</a:t>
            </a:r>
            <a:endParaRPr/>
          </a:p>
          <a:p>
            <a:pPr indent="0" lvl="0" marL="0" rtl="0" algn="l">
              <a:spcBef>
                <a:spcPts val="0"/>
              </a:spcBef>
              <a:spcAft>
                <a:spcPts val="0"/>
              </a:spcAft>
              <a:buNone/>
            </a:pPr>
            <a:r>
              <a:rPr lang="en"/>
              <a:t>- One hot encoding symptoms</a:t>
            </a:r>
            <a:endParaRPr/>
          </a:p>
          <a:p>
            <a:pPr indent="457200" lvl="0" marL="0" rtl="0" algn="l">
              <a:spcBef>
                <a:spcPts val="0"/>
              </a:spcBef>
              <a:spcAft>
                <a:spcPts val="0"/>
              </a:spcAft>
              <a:buNone/>
            </a:pPr>
            <a:r>
              <a:rPr lang="en"/>
              <a:t>- Handling various issues such as:</a:t>
            </a:r>
            <a:endParaRPr/>
          </a:p>
          <a:p>
            <a:pPr indent="0" lvl="0" marL="0" rtl="0" algn="l">
              <a:spcBef>
                <a:spcPts val="0"/>
              </a:spcBef>
              <a:spcAft>
                <a:spcPts val="0"/>
              </a:spcAft>
              <a:buNone/>
            </a:pPr>
            <a:r>
              <a:rPr lang="en"/>
              <a:t>		- separation by commas however, in the data there is symptoms like ex. symptom(ect, ect, 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Removing whitespaces (in City names)</a:t>
            </a:r>
            <a:endParaRPr/>
          </a:p>
          <a:p>
            <a:pPr indent="0" lvl="0" marL="0" rtl="0" algn="l">
              <a:spcBef>
                <a:spcPts val="0"/>
              </a:spcBef>
              <a:spcAft>
                <a:spcPts val="0"/>
              </a:spcAft>
              <a:buNone/>
            </a:pPr>
            <a:r>
              <a:rPr lang="en"/>
              <a:t>- Dropping empty columns</a:t>
            </a:r>
            <a:endParaRPr/>
          </a:p>
          <a:p>
            <a:pPr indent="0" lvl="0" marL="0" rtl="0" algn="l">
              <a:spcBef>
                <a:spcPts val="0"/>
              </a:spcBef>
              <a:spcAft>
                <a:spcPts val="0"/>
              </a:spcAft>
              <a:buNone/>
            </a:pPr>
            <a:r>
              <a:rPr lang="en"/>
              <a:t>- Dropping columns with no variance (all rows were the same)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6318f54c3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6318f54c3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One-hot encoding for KPrototypes Clustering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886f1cd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9886f1cd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 Heat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a3b7102ab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a3b7102ab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 Heat 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eb3173f65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eb3173f65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2" marL="1371600" rtl="0" algn="l">
              <a:lnSpc>
                <a:spcPct val="115000"/>
              </a:lnSpc>
              <a:spcBef>
                <a:spcPts val="0"/>
              </a:spcBef>
              <a:spcAft>
                <a:spcPts val="0"/>
              </a:spcAft>
              <a:buClr>
                <a:srgbClr val="595959"/>
              </a:buClr>
              <a:buSzPts val="1400"/>
              <a:buFont typeface="Open Sans Light"/>
              <a:buChar char="■"/>
            </a:pPr>
            <a:r>
              <a:rPr lang="en" sz="1400">
                <a:solidFill>
                  <a:srgbClr val="595959"/>
                </a:solidFill>
                <a:latin typeface="Open Sans Light"/>
                <a:ea typeface="Open Sans Light"/>
                <a:cs typeface="Open Sans Light"/>
                <a:sym typeface="Open Sans Light"/>
              </a:rPr>
              <a:t>Apply these techniques before we look into clustering</a:t>
            </a:r>
            <a:endParaRPr sz="1400">
              <a:solidFill>
                <a:srgbClr val="595959"/>
              </a:solidFill>
              <a:latin typeface="Open Sans Light"/>
              <a:ea typeface="Open Sans Light"/>
              <a:cs typeface="Open Sans Light"/>
              <a:sym typeface="Open Sans Light"/>
            </a:endParaRPr>
          </a:p>
          <a:p>
            <a:pPr indent="0" lvl="0" marL="0" rtl="0" algn="l">
              <a:spcBef>
                <a:spcPts val="6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a3bd9c093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a3bd9c093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pca, we can view the variance in the data. The x axis is principal component 1 which represents the most significant variability, and the y axis is principal </a:t>
            </a:r>
            <a:r>
              <a:rPr lang="en"/>
              <a:t>component</a:t>
            </a:r>
            <a:r>
              <a:rPr lang="en"/>
              <a:t> 2 which is the 2nd most. Points that are closer in the graph are more similar. We had trouble finding the categories to differentiate and identify any clusters.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t-SNE, we are capturing non-linear relationships between data points. We categorized the points by total symptoms in the data, so those with similar amount of symptoms were closer together in the plot. We can see that when there was less than 10 symptoms faced, they formed a cluster meaning they were similar. Some clusters also formed for 10 to 30 symptoms faced. And any that was above 30 symptoms were closer together in that top left.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6a6a87d4a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6a6a87d4a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8a07cd33b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8a07cd33b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8a07cd33b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8a07cd33b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Algorithm Selection:</a:t>
            </a:r>
            <a:endParaRPr/>
          </a:p>
          <a:p>
            <a:pPr indent="0" lvl="0" marL="0" rtl="0" algn="l">
              <a:spcBef>
                <a:spcPts val="0"/>
              </a:spcBef>
              <a:spcAft>
                <a:spcPts val="0"/>
              </a:spcAft>
              <a:buNone/>
            </a:pPr>
            <a:r>
              <a:rPr lang="en"/>
              <a:t>- KMeans</a:t>
            </a:r>
            <a:endParaRPr/>
          </a:p>
          <a:p>
            <a:pPr indent="0" lvl="0" marL="0" rtl="0" algn="l">
              <a:spcBef>
                <a:spcPts val="0"/>
              </a:spcBef>
              <a:spcAft>
                <a:spcPts val="0"/>
              </a:spcAft>
              <a:buNone/>
            </a:pPr>
            <a:r>
              <a:rPr lang="en"/>
              <a:t>- PCA</a:t>
            </a:r>
            <a:endParaRPr/>
          </a:p>
          <a:p>
            <a:pPr indent="0" lvl="0" marL="0" rtl="0" algn="l">
              <a:spcBef>
                <a:spcPts val="0"/>
              </a:spcBef>
              <a:spcAft>
                <a:spcPts val="0"/>
              </a:spcAft>
              <a:buNone/>
            </a:pPr>
            <a:r>
              <a:rPr lang="en"/>
              <a:t>- KPrototypes</a:t>
            </a:r>
            <a:endParaRPr/>
          </a:p>
          <a:p>
            <a:pPr indent="0" lvl="0" marL="0" rtl="0" algn="l">
              <a:spcBef>
                <a:spcPts val="0"/>
              </a:spcBef>
              <a:spcAft>
                <a:spcPts val="0"/>
              </a:spcAft>
              <a:buNone/>
            </a:pPr>
            <a:r>
              <a:rPr lang="en"/>
              <a:t>- SVM</a:t>
            </a:r>
            <a:endParaRPr/>
          </a:p>
          <a:p>
            <a:pPr indent="0" lvl="0" marL="0" rtl="0" algn="l">
              <a:spcBef>
                <a:spcPts val="0"/>
              </a:spcBef>
              <a:spcAft>
                <a:spcPts val="0"/>
              </a:spcAft>
              <a:buNone/>
            </a:pPr>
            <a:r>
              <a:rPr lang="en"/>
              <a:t>- Associated Rule Learning</a:t>
            </a:r>
            <a:endParaRPr/>
          </a:p>
          <a:p>
            <a:pPr indent="0" lvl="0" marL="0" rtl="0" algn="l">
              <a:spcBef>
                <a:spcPts val="0"/>
              </a:spcBef>
              <a:spcAft>
                <a:spcPts val="0"/>
              </a:spcAft>
              <a:buNone/>
            </a:pPr>
            <a:r>
              <a:rPr lang="en"/>
              <a:t>- t-sne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611fad04c8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2611fad04c8_2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6318f54c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26318f54c3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Difficult to analyze, working on how to predict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First version – lots of improvement to be done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Take a few columns of mold types to look at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6a6a87d4a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16a6a87d4ab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318f54c3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26318f54c3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6318f54c34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26318f54c34_1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6318f54c3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26318f54c34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63446302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2634463025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8a07cd33b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8a07cd33b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6a6a87d4a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6a6a87d4a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8d37fab79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8d37fab79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6a6a87d4ab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6a6a87d4ab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61c3f8e9d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61c3f8e9d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8a07cd33b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8a07cd33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6a6a87d4a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16a6a87d4ab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6a6a87d4ab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6a6a87d4ab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6a6a87d4a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6a6a87d4a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6a6a87d4a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16a6a87d4ab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What type of ML challenge?</a:t>
            </a:r>
            <a:endParaRPr/>
          </a:p>
          <a:p>
            <a:pPr indent="0" lvl="0" marL="0" rtl="0" algn="l">
              <a:lnSpc>
                <a:spcPct val="100000"/>
              </a:lnSpc>
              <a:spcBef>
                <a:spcPts val="0"/>
              </a:spcBef>
              <a:spcAft>
                <a:spcPts val="0"/>
              </a:spcAft>
              <a:buSzPts val="1100"/>
              <a:buNone/>
            </a:pPr>
            <a:r>
              <a:rPr lang="en"/>
              <a:t>This is a unsupervised clustering problem.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What type of data were you dealing with?</a:t>
            </a:r>
            <a:endParaRPr/>
          </a:p>
          <a:p>
            <a:pPr indent="0" lvl="0" marL="0" rtl="0" algn="l">
              <a:lnSpc>
                <a:spcPct val="100000"/>
              </a:lnSpc>
              <a:spcBef>
                <a:spcPts val="0"/>
              </a:spcBef>
              <a:spcAft>
                <a:spcPts val="0"/>
              </a:spcAft>
              <a:buSzPts val="1100"/>
              <a:buNone/>
            </a:pPr>
            <a:r>
              <a:rPr lang="en"/>
              <a:t>Using company-provided data in csv format obtained from anonymous surveys conducted by said company.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What did your team find interesting or compelling about the challenge? </a:t>
            </a:r>
            <a:endParaRPr/>
          </a:p>
          <a:p>
            <a:pPr indent="0" lvl="0" marL="0" rtl="0" algn="l">
              <a:lnSpc>
                <a:spcPct val="100000"/>
              </a:lnSpc>
              <a:spcBef>
                <a:spcPts val="0"/>
              </a:spcBef>
              <a:spcAft>
                <a:spcPts val="0"/>
              </a:spcAft>
              <a:buSzPts val="1100"/>
              <a:buNone/>
            </a:pPr>
            <a:r>
              <a:rPr lang="en"/>
              <a:t>- We were driven by the impacts of this project. What gravitated us to this project was hearing the stories of people affected by mold in their homes without their knowledge and how this project takes a step forward in helping those with ailments that are potentially caused by mold.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8a07cd33b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8a07cd33b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Find the optimal model for predicting symptoms from mold species</a:t>
            </a:r>
            <a:endParaRPr>
              <a:solidFill>
                <a:schemeClr val="dk1"/>
              </a:solidFill>
            </a:endParaRPr>
          </a:p>
          <a:p>
            <a:pPr indent="0" lvl="0" marL="0" rtl="0" algn="l">
              <a:spcBef>
                <a:spcPts val="0"/>
              </a:spcBef>
              <a:spcAft>
                <a:spcPts val="0"/>
              </a:spcAft>
              <a:buNone/>
            </a:pPr>
            <a:r>
              <a:rPr lang="en">
                <a:solidFill>
                  <a:schemeClr val="dk1"/>
                </a:solidFill>
              </a:rPr>
              <a:t>- Draw correlations and conclusions between mold types and symptoms</a:t>
            </a:r>
            <a:endParaRPr>
              <a:solidFill>
                <a:schemeClr val="dk1"/>
              </a:solidFill>
            </a:endParaRPr>
          </a:p>
          <a:p>
            <a:pPr indent="0" lvl="0" marL="0" rtl="0" algn="l">
              <a:spcBef>
                <a:spcPts val="0"/>
              </a:spcBef>
              <a:spcAft>
                <a:spcPts val="0"/>
              </a:spcAft>
              <a:buNone/>
            </a:pPr>
            <a:r>
              <a:rPr lang="en">
                <a:solidFill>
                  <a:schemeClr val="dk1"/>
                </a:solidFill>
              </a:rPr>
              <a:t>- Improve our model to incorporate other factors from the dataset such as location and diagnoses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6a6a87d4a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6a6a87d4a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We worked with the co-owner of WeInspect.</a:t>
            </a:r>
            <a:endParaRPr>
              <a:solidFill>
                <a:schemeClr val="dk1"/>
              </a:solidFill>
            </a:endParaRPr>
          </a:p>
          <a:p>
            <a:pPr indent="0" lvl="0" marL="0" rtl="0" algn="l">
              <a:spcBef>
                <a:spcPts val="0"/>
              </a:spcBef>
              <a:spcAft>
                <a:spcPts val="0"/>
              </a:spcAft>
              <a:buNone/>
            </a:pPr>
            <a:r>
              <a:rPr lang="en">
                <a:solidFill>
                  <a:schemeClr val="dk1"/>
                </a:solidFill>
              </a:rPr>
              <a:t>- This project directly impacts the goals of the company in keeping homes safe.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6a6a87d4a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6a6a87d4a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8.png"/><Relationship Id="rId11" Type="http://schemas.openxmlformats.org/officeDocument/2006/relationships/image" Target="../media/image12.png"/><Relationship Id="rId10" Type="http://schemas.openxmlformats.org/officeDocument/2006/relationships/image" Target="../media/image10.png"/><Relationship Id="rId12" Type="http://schemas.openxmlformats.org/officeDocument/2006/relationships/image" Target="../media/image28.png"/><Relationship Id="rId9"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20.png"/><Relationship Id="rId8"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jpg"/><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31.png"/><Relationship Id="rId5" Type="http://schemas.openxmlformats.org/officeDocument/2006/relationships/image" Target="../media/image21.png"/><Relationship Id="rId6" Type="http://schemas.openxmlformats.org/officeDocument/2006/relationships/image" Target="../media/image29.png"/><Relationship Id="rId7"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31.png"/><Relationship Id="rId5" Type="http://schemas.openxmlformats.org/officeDocument/2006/relationships/image" Target="../media/image24.png"/><Relationship Id="rId6"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31.png"/><Relationship Id="rId5"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31.png"/><Relationship Id="rId5"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31.png"/><Relationship Id="rId5"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31.png"/><Relationship Id="rId5"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31.png"/><Relationship Id="rId5"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36.jpg"/><Relationship Id="rId5" Type="http://schemas.openxmlformats.org/officeDocument/2006/relationships/image" Target="../media/image38.jpg"/><Relationship Id="rId6" Type="http://schemas.openxmlformats.org/officeDocument/2006/relationships/image" Target="../media/image26.jpg"/><Relationship Id="rId7" Type="http://schemas.openxmlformats.org/officeDocument/2006/relationships/image" Target="../media/image3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301175" y="2045425"/>
            <a:ext cx="8259300" cy="205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Montserrat"/>
                <a:ea typeface="Montserrat"/>
                <a:cs typeface="Montserrat"/>
                <a:sym typeface="Montserrat"/>
              </a:rPr>
              <a:t>We Inspect: The Home Health Impact (Team A</a:t>
            </a:r>
            <a:r>
              <a:rPr lang="en" sz="3600">
                <a:solidFill>
                  <a:schemeClr val="lt1"/>
                </a:solidFill>
                <a:latin typeface="Montserrat"/>
                <a:ea typeface="Montserrat"/>
                <a:cs typeface="Montserrat"/>
                <a:sym typeface="Montserrat"/>
              </a:rPr>
              <a:t> - </a:t>
            </a:r>
            <a:r>
              <a:rPr lang="en" sz="3600">
                <a:solidFill>
                  <a:schemeClr val="lt1"/>
                </a:solidFill>
                <a:latin typeface="Montserrat"/>
                <a:ea typeface="Montserrat"/>
                <a:cs typeface="Montserrat"/>
                <a:sym typeface="Montserrat"/>
              </a:rPr>
              <a:t>Fungis )</a:t>
            </a:r>
            <a:endParaRPr sz="36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3600">
                <a:solidFill>
                  <a:schemeClr val="accent6"/>
                </a:solidFill>
                <a:latin typeface="Montserrat"/>
                <a:ea typeface="Montserrat"/>
                <a:cs typeface="Montserrat"/>
                <a:sym typeface="Montserrat"/>
              </a:rPr>
              <a:t>AI Studio Final</a:t>
            </a:r>
            <a:r>
              <a:rPr lang="en" sz="3600">
                <a:solidFill>
                  <a:schemeClr val="accent6"/>
                </a:solidFill>
                <a:latin typeface="Montserrat"/>
                <a:ea typeface="Montserrat"/>
                <a:cs typeface="Montserrat"/>
                <a:sym typeface="Montserrat"/>
              </a:rPr>
              <a:t> Presentation</a:t>
            </a:r>
            <a:endParaRPr sz="3600">
              <a:solidFill>
                <a:schemeClr val="accent6"/>
              </a:solidFill>
              <a:latin typeface="Montserrat"/>
              <a:ea typeface="Montserrat"/>
              <a:cs typeface="Montserrat"/>
              <a:sym typeface="Montserrat"/>
            </a:endParaRPr>
          </a:p>
        </p:txBody>
      </p:sp>
      <p:sp>
        <p:nvSpPr>
          <p:cNvPr id="55" name="Google Shape;55;p13"/>
          <p:cNvSpPr txBox="1"/>
          <p:nvPr/>
        </p:nvSpPr>
        <p:spPr>
          <a:xfrm>
            <a:off x="301175" y="4098024"/>
            <a:ext cx="8576400" cy="5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Light"/>
                <a:ea typeface="Open Sans Light"/>
                <a:cs typeface="Open Sans Light"/>
                <a:sym typeface="Open Sans Light"/>
              </a:rPr>
              <a:t>Breakthrough</a:t>
            </a:r>
            <a:r>
              <a:rPr lang="en">
                <a:solidFill>
                  <a:schemeClr val="lt1"/>
                </a:solidFill>
                <a:latin typeface="Open Sans Light"/>
                <a:ea typeface="Open Sans Light"/>
                <a:cs typeface="Open Sans Light"/>
                <a:sym typeface="Open Sans Light"/>
              </a:rPr>
              <a:t> Tech Los Angeles @ UCLA</a:t>
            </a:r>
            <a:endParaRPr>
              <a:solidFill>
                <a:schemeClr val="lt1"/>
              </a:solidFill>
              <a:latin typeface="Open Sans Light"/>
              <a:ea typeface="Open Sans Light"/>
              <a:cs typeface="Open Sans Light"/>
              <a:sym typeface="Open Sans Light"/>
            </a:endParaRPr>
          </a:p>
          <a:p>
            <a:pPr indent="0" lvl="0" marL="0" rtl="0" algn="l">
              <a:spcBef>
                <a:spcPts val="0"/>
              </a:spcBef>
              <a:spcAft>
                <a:spcPts val="0"/>
              </a:spcAft>
              <a:buNone/>
            </a:pPr>
            <a:r>
              <a:rPr lang="en">
                <a:solidFill>
                  <a:schemeClr val="lt1"/>
                </a:solidFill>
                <a:latin typeface="Open Sans Light"/>
                <a:ea typeface="Open Sans Light"/>
                <a:cs typeface="Open Sans Light"/>
                <a:sym typeface="Open Sans Light"/>
              </a:rPr>
              <a:t>December 8th 2023</a:t>
            </a:r>
            <a:endParaRPr>
              <a:solidFill>
                <a:schemeClr val="lt1"/>
              </a:solidFill>
              <a:latin typeface="Open Sans Light"/>
              <a:ea typeface="Open Sans Light"/>
              <a:cs typeface="Open Sans Light"/>
              <a:sym typeface="Open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2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Resources We Leveraged</a:t>
            </a:r>
            <a:endParaRPr sz="2800">
              <a:solidFill>
                <a:srgbClr val="002D45"/>
              </a:solidFill>
              <a:latin typeface="Montserrat"/>
              <a:ea typeface="Montserrat"/>
              <a:cs typeface="Montserrat"/>
              <a:sym typeface="Montserrat"/>
            </a:endParaRPr>
          </a:p>
        </p:txBody>
      </p:sp>
      <p:sp>
        <p:nvSpPr>
          <p:cNvPr id="158" name="Google Shape;158;p22"/>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600"/>
              </a:spcAft>
              <a:buNone/>
            </a:pPr>
            <a:r>
              <a:t/>
            </a:r>
            <a:endParaRPr>
              <a:solidFill>
                <a:schemeClr val="dk2"/>
              </a:solidFill>
              <a:latin typeface="Open Sans Light"/>
              <a:ea typeface="Open Sans Light"/>
              <a:cs typeface="Open Sans Light"/>
              <a:sym typeface="Open Sans Light"/>
            </a:endParaRPr>
          </a:p>
        </p:txBody>
      </p:sp>
      <p:pic>
        <p:nvPicPr>
          <p:cNvPr id="159" name="Google Shape;159;p22"/>
          <p:cNvPicPr preferRelativeResize="0"/>
          <p:nvPr/>
        </p:nvPicPr>
        <p:blipFill>
          <a:blip r:embed="rId4">
            <a:alphaModFix/>
          </a:blip>
          <a:stretch>
            <a:fillRect/>
          </a:stretch>
        </p:blipFill>
        <p:spPr>
          <a:xfrm>
            <a:off x="657925" y="1166150"/>
            <a:ext cx="2086612" cy="1275152"/>
          </a:xfrm>
          <a:prstGeom prst="rect">
            <a:avLst/>
          </a:prstGeom>
          <a:noFill/>
          <a:ln>
            <a:noFill/>
          </a:ln>
        </p:spPr>
      </p:pic>
      <p:pic>
        <p:nvPicPr>
          <p:cNvPr id="160" name="Google Shape;160;p22"/>
          <p:cNvPicPr preferRelativeResize="0"/>
          <p:nvPr/>
        </p:nvPicPr>
        <p:blipFill>
          <a:blip r:embed="rId5">
            <a:alphaModFix/>
          </a:blip>
          <a:stretch>
            <a:fillRect/>
          </a:stretch>
        </p:blipFill>
        <p:spPr>
          <a:xfrm>
            <a:off x="3367275" y="1318950"/>
            <a:ext cx="2084832" cy="1122348"/>
          </a:xfrm>
          <a:prstGeom prst="rect">
            <a:avLst/>
          </a:prstGeom>
          <a:noFill/>
          <a:ln>
            <a:noFill/>
          </a:ln>
        </p:spPr>
      </p:pic>
      <p:pic>
        <p:nvPicPr>
          <p:cNvPr id="161" name="Google Shape;161;p22"/>
          <p:cNvPicPr preferRelativeResize="0"/>
          <p:nvPr/>
        </p:nvPicPr>
        <p:blipFill>
          <a:blip r:embed="rId6">
            <a:alphaModFix/>
          </a:blip>
          <a:stretch>
            <a:fillRect/>
          </a:stretch>
        </p:blipFill>
        <p:spPr>
          <a:xfrm>
            <a:off x="6232263" y="1247150"/>
            <a:ext cx="2287800" cy="652025"/>
          </a:xfrm>
          <a:prstGeom prst="rect">
            <a:avLst/>
          </a:prstGeom>
          <a:noFill/>
          <a:ln>
            <a:noFill/>
          </a:ln>
        </p:spPr>
      </p:pic>
      <p:pic>
        <p:nvPicPr>
          <p:cNvPr id="162" name="Google Shape;162;p22"/>
          <p:cNvPicPr preferRelativeResize="0"/>
          <p:nvPr/>
        </p:nvPicPr>
        <p:blipFill>
          <a:blip r:embed="rId7">
            <a:alphaModFix/>
          </a:blip>
          <a:stretch>
            <a:fillRect/>
          </a:stretch>
        </p:blipFill>
        <p:spPr>
          <a:xfrm>
            <a:off x="6817850" y="2387975"/>
            <a:ext cx="1514475" cy="1047750"/>
          </a:xfrm>
          <a:prstGeom prst="rect">
            <a:avLst/>
          </a:prstGeom>
          <a:noFill/>
          <a:ln>
            <a:noFill/>
          </a:ln>
        </p:spPr>
      </p:pic>
      <p:pic>
        <p:nvPicPr>
          <p:cNvPr id="163" name="Google Shape;163;p22"/>
          <p:cNvPicPr preferRelativeResize="0"/>
          <p:nvPr/>
        </p:nvPicPr>
        <p:blipFill>
          <a:blip r:embed="rId8">
            <a:alphaModFix/>
          </a:blip>
          <a:stretch>
            <a:fillRect/>
          </a:stretch>
        </p:blipFill>
        <p:spPr>
          <a:xfrm>
            <a:off x="579750" y="4099050"/>
            <a:ext cx="3311874" cy="652025"/>
          </a:xfrm>
          <a:prstGeom prst="rect">
            <a:avLst/>
          </a:prstGeom>
          <a:noFill/>
          <a:ln>
            <a:noFill/>
          </a:ln>
        </p:spPr>
      </p:pic>
      <p:pic>
        <p:nvPicPr>
          <p:cNvPr id="164" name="Google Shape;164;p22"/>
          <p:cNvPicPr preferRelativeResize="0"/>
          <p:nvPr/>
        </p:nvPicPr>
        <p:blipFill rotWithShape="1">
          <a:blip r:embed="rId9">
            <a:alphaModFix/>
          </a:blip>
          <a:srcRect b="0" l="0" r="13224" t="0"/>
          <a:stretch/>
        </p:blipFill>
        <p:spPr>
          <a:xfrm>
            <a:off x="4280863" y="3773800"/>
            <a:ext cx="2084375" cy="728675"/>
          </a:xfrm>
          <a:prstGeom prst="rect">
            <a:avLst/>
          </a:prstGeom>
          <a:noFill/>
          <a:ln>
            <a:noFill/>
          </a:ln>
        </p:spPr>
      </p:pic>
      <p:pic>
        <p:nvPicPr>
          <p:cNvPr id="165" name="Google Shape;165;p22"/>
          <p:cNvPicPr preferRelativeResize="0"/>
          <p:nvPr/>
        </p:nvPicPr>
        <p:blipFill>
          <a:blip r:embed="rId10">
            <a:alphaModFix/>
          </a:blip>
          <a:stretch>
            <a:fillRect/>
          </a:stretch>
        </p:blipFill>
        <p:spPr>
          <a:xfrm>
            <a:off x="6754491" y="4022400"/>
            <a:ext cx="1888058" cy="728675"/>
          </a:xfrm>
          <a:prstGeom prst="rect">
            <a:avLst/>
          </a:prstGeom>
          <a:noFill/>
          <a:ln>
            <a:noFill/>
          </a:ln>
        </p:spPr>
      </p:pic>
      <p:pic>
        <p:nvPicPr>
          <p:cNvPr id="166" name="Google Shape;166;p22"/>
          <p:cNvPicPr preferRelativeResize="0"/>
          <p:nvPr/>
        </p:nvPicPr>
        <p:blipFill>
          <a:blip r:embed="rId11">
            <a:alphaModFix/>
          </a:blip>
          <a:stretch>
            <a:fillRect/>
          </a:stretch>
        </p:blipFill>
        <p:spPr>
          <a:xfrm>
            <a:off x="657924" y="2532652"/>
            <a:ext cx="923590" cy="1262699"/>
          </a:xfrm>
          <a:prstGeom prst="rect">
            <a:avLst/>
          </a:prstGeom>
          <a:noFill/>
          <a:ln>
            <a:noFill/>
          </a:ln>
        </p:spPr>
      </p:pic>
      <p:pic>
        <p:nvPicPr>
          <p:cNvPr id="167" name="Google Shape;167;p22"/>
          <p:cNvPicPr preferRelativeResize="0"/>
          <p:nvPr/>
        </p:nvPicPr>
        <p:blipFill>
          <a:blip r:embed="rId12">
            <a:alphaModFix/>
          </a:blip>
          <a:stretch>
            <a:fillRect/>
          </a:stretch>
        </p:blipFill>
        <p:spPr>
          <a:xfrm>
            <a:off x="2468573" y="2589725"/>
            <a:ext cx="2927002" cy="1184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23"/>
          <p:cNvSpPr txBox="1"/>
          <p:nvPr/>
        </p:nvSpPr>
        <p:spPr>
          <a:xfrm>
            <a:off x="311700" y="902225"/>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Data Understanding &amp; Data Preparation</a:t>
            </a:r>
            <a:endParaRPr sz="2800">
              <a:solidFill>
                <a:srgbClr val="002D45"/>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Data Overview </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178" name="Google Shape;178;p24"/>
          <p:cNvSpPr txBox="1"/>
          <p:nvPr/>
        </p:nvSpPr>
        <p:spPr>
          <a:xfrm>
            <a:off x="311700" y="1125150"/>
            <a:ext cx="8520600" cy="3451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Given to us by We Inspect (CSV File: ERMI Code + Health Symptoms.csv)</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Data is provided anonymously from US &amp; International patients via a form</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There are around 600 data points: </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Columns: City, State, Zip Code, Mold Types, ERMI Code, Diagnoses &amp; </a:t>
            </a:r>
            <a:r>
              <a:rPr lang="en">
                <a:solidFill>
                  <a:schemeClr val="dk2"/>
                </a:solidFill>
                <a:latin typeface="Open Sans Light"/>
                <a:ea typeface="Open Sans Light"/>
                <a:cs typeface="Open Sans Light"/>
                <a:sym typeface="Open Sans Light"/>
              </a:rPr>
              <a:t>Symptoms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Numerical &amp; Categorical Data</a:t>
            </a:r>
            <a:endParaRPr>
              <a:solidFill>
                <a:schemeClr val="dk2"/>
              </a:solidFill>
              <a:latin typeface="Open Sans Light"/>
              <a:ea typeface="Open Sans Light"/>
              <a:cs typeface="Open Sans Light"/>
              <a:sym typeface="Open Sans Light"/>
            </a:endParaRPr>
          </a:p>
        </p:txBody>
      </p:sp>
      <p:pic>
        <p:nvPicPr>
          <p:cNvPr id="179" name="Google Shape;179;p24"/>
          <p:cNvPicPr preferRelativeResize="0"/>
          <p:nvPr/>
        </p:nvPicPr>
        <p:blipFill>
          <a:blip r:embed="rId4">
            <a:alphaModFix/>
          </a:blip>
          <a:stretch>
            <a:fillRect/>
          </a:stretch>
        </p:blipFill>
        <p:spPr>
          <a:xfrm>
            <a:off x="530200" y="2730500"/>
            <a:ext cx="8083576" cy="21695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2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Data Cleaning</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185" name="Google Shape;185;p25"/>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Create consistency in the data </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Change all non-numeric values and blanks as 0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Remove </a:t>
            </a:r>
            <a:r>
              <a:rPr lang="en">
                <a:solidFill>
                  <a:schemeClr val="dk2"/>
                </a:solidFill>
                <a:latin typeface="Open Sans Light"/>
                <a:ea typeface="Open Sans Light"/>
                <a:cs typeface="Open Sans Light"/>
                <a:sym typeface="Open Sans Light"/>
              </a:rPr>
              <a:t>Asterisks</a:t>
            </a:r>
            <a:r>
              <a:rPr lang="en">
                <a:solidFill>
                  <a:schemeClr val="dk2"/>
                </a:solidFill>
                <a:latin typeface="Open Sans Light"/>
                <a:ea typeface="Open Sans Light"/>
                <a:cs typeface="Open Sans Light"/>
                <a:sym typeface="Open Sans Light"/>
              </a:rPr>
              <a:t> (*)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One-hot encode symptoms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Handling various issues such as:</a:t>
            </a:r>
            <a:endParaRPr>
              <a:solidFill>
                <a:schemeClr val="dk2"/>
              </a:solidFill>
              <a:latin typeface="Open Sans Light"/>
              <a:ea typeface="Open Sans Light"/>
              <a:cs typeface="Open Sans Light"/>
              <a:sym typeface="Open Sans Light"/>
            </a:endParaRPr>
          </a:p>
          <a:p>
            <a:pPr indent="-317500" lvl="2" marL="13716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Separation by commas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Remove </a:t>
            </a:r>
            <a:r>
              <a:rPr lang="en">
                <a:solidFill>
                  <a:schemeClr val="dk2"/>
                </a:solidFill>
                <a:latin typeface="Open Sans Light"/>
                <a:ea typeface="Open Sans Light"/>
                <a:cs typeface="Open Sans Light"/>
                <a:sym typeface="Open Sans Light"/>
              </a:rPr>
              <a:t>white spaces</a:t>
            </a:r>
            <a:r>
              <a:rPr lang="en">
                <a:solidFill>
                  <a:schemeClr val="dk2"/>
                </a:solidFill>
                <a:latin typeface="Open Sans Light"/>
                <a:ea typeface="Open Sans Light"/>
                <a:cs typeface="Open Sans Light"/>
                <a:sym typeface="Open Sans Light"/>
              </a:rPr>
              <a:t> in ‘City’ column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Dropping empty columns (‘Unnamed: 42’, ‘</a:t>
            </a:r>
            <a:r>
              <a:rPr lang="en">
                <a:solidFill>
                  <a:schemeClr val="dk2"/>
                </a:solidFill>
                <a:latin typeface="Open Sans Light"/>
                <a:ea typeface="Open Sans Light"/>
                <a:cs typeface="Open Sans Light"/>
                <a:sym typeface="Open Sans Light"/>
              </a:rPr>
              <a:t>Unnamed</a:t>
            </a:r>
            <a:r>
              <a:rPr lang="en">
                <a:solidFill>
                  <a:schemeClr val="dk2"/>
                </a:solidFill>
                <a:latin typeface="Open Sans Light"/>
                <a:ea typeface="Open Sans Light"/>
                <a:cs typeface="Open Sans Light"/>
                <a:sym typeface="Open Sans Light"/>
              </a:rPr>
              <a:t>: 43’)</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Dropping columns with no variance - all values the same (‘Health Concerns?’ - Yes)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Standardizing the mold types - for K-Prototypes Clustering</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2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Data Cleaning</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191" name="Google Shape;191;p26"/>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600"/>
              </a:spcAft>
              <a:buNone/>
            </a:pPr>
            <a:r>
              <a:t/>
            </a:r>
            <a:endParaRPr>
              <a:solidFill>
                <a:schemeClr val="dk2"/>
              </a:solidFill>
              <a:latin typeface="Open Sans Light"/>
              <a:ea typeface="Open Sans Light"/>
              <a:cs typeface="Open Sans Light"/>
              <a:sym typeface="Open Sans Light"/>
            </a:endParaRPr>
          </a:p>
        </p:txBody>
      </p:sp>
      <p:pic>
        <p:nvPicPr>
          <p:cNvPr id="192" name="Google Shape;192;p26"/>
          <p:cNvPicPr preferRelativeResize="0"/>
          <p:nvPr/>
        </p:nvPicPr>
        <p:blipFill>
          <a:blip r:embed="rId4">
            <a:alphaModFix/>
          </a:blip>
          <a:stretch>
            <a:fillRect/>
          </a:stretch>
        </p:blipFill>
        <p:spPr>
          <a:xfrm>
            <a:off x="376313" y="1378025"/>
            <a:ext cx="8391374" cy="306764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2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Data Cleaning</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198" name="Google Shape;198;p27"/>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600"/>
              </a:spcAft>
              <a:buNone/>
            </a:pPr>
            <a:r>
              <a:t/>
            </a:r>
            <a:endParaRPr>
              <a:solidFill>
                <a:schemeClr val="dk2"/>
              </a:solidFill>
              <a:latin typeface="Open Sans Light"/>
              <a:ea typeface="Open Sans Light"/>
              <a:cs typeface="Open Sans Light"/>
              <a:sym typeface="Open Sans Light"/>
            </a:endParaRPr>
          </a:p>
        </p:txBody>
      </p:sp>
      <p:pic>
        <p:nvPicPr>
          <p:cNvPr id="199" name="Google Shape;199;p27"/>
          <p:cNvPicPr preferRelativeResize="0"/>
          <p:nvPr/>
        </p:nvPicPr>
        <p:blipFill>
          <a:blip r:embed="rId4">
            <a:alphaModFix/>
          </a:blip>
          <a:stretch>
            <a:fillRect/>
          </a:stretch>
        </p:blipFill>
        <p:spPr>
          <a:xfrm>
            <a:off x="421013" y="2244825"/>
            <a:ext cx="8301977" cy="13340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28"/>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Correlation Analysis</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pic>
        <p:nvPicPr>
          <p:cNvPr id="205" name="Google Shape;205;p28"/>
          <p:cNvPicPr preferRelativeResize="0"/>
          <p:nvPr/>
        </p:nvPicPr>
        <p:blipFill>
          <a:blip r:embed="rId4">
            <a:alphaModFix/>
          </a:blip>
          <a:stretch>
            <a:fillRect/>
          </a:stretch>
        </p:blipFill>
        <p:spPr>
          <a:xfrm>
            <a:off x="2341823" y="1017713"/>
            <a:ext cx="4237399" cy="38799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29"/>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Correlation Analysis</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pic>
        <p:nvPicPr>
          <p:cNvPr id="211" name="Google Shape;211;p29"/>
          <p:cNvPicPr preferRelativeResize="0"/>
          <p:nvPr/>
        </p:nvPicPr>
        <p:blipFill>
          <a:blip r:embed="rId4">
            <a:alphaModFix/>
          </a:blip>
          <a:stretch>
            <a:fillRect/>
          </a:stretch>
        </p:blipFill>
        <p:spPr>
          <a:xfrm>
            <a:off x="2917325" y="1093925"/>
            <a:ext cx="3624620" cy="3820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3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Data Preprocessing - PCA &amp; t-SNE</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217" name="Google Shape;217;p30"/>
          <p:cNvSpPr txBox="1"/>
          <p:nvPr/>
        </p:nvSpPr>
        <p:spPr>
          <a:xfrm>
            <a:off x="311700" y="1068550"/>
            <a:ext cx="8441100" cy="3835800"/>
          </a:xfrm>
          <a:prstGeom prst="rect">
            <a:avLst/>
          </a:prstGeom>
          <a:noFill/>
          <a:ln>
            <a:noFill/>
          </a:ln>
        </p:spPr>
        <p:txBody>
          <a:bodyPr anchorCtr="0" anchor="t" bIns="91425" lIns="91425" spcFirstLastPara="1" rIns="91425" wrap="square" tIns="91425">
            <a:noAutofit/>
          </a:bodyPr>
          <a:lstStyle/>
          <a:p>
            <a:pPr indent="-317500" lvl="0" marL="457200" rtl="0" algn="l">
              <a:lnSpc>
                <a:spcPct val="130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Dimensionality Reduction Techniques</a:t>
            </a:r>
            <a:endParaRPr>
              <a:solidFill>
                <a:schemeClr val="dk2"/>
              </a:solidFill>
              <a:latin typeface="Open Sans Light"/>
              <a:ea typeface="Open Sans Light"/>
              <a:cs typeface="Open Sans Light"/>
              <a:sym typeface="Open Sans Light"/>
            </a:endParaRPr>
          </a:p>
          <a:p>
            <a:pPr indent="-317500" lvl="1" marL="914400" rtl="0" algn="l">
              <a:lnSpc>
                <a:spcPct val="130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Principal Component Analysis (PCA)</a:t>
            </a:r>
            <a:endParaRPr>
              <a:solidFill>
                <a:schemeClr val="dk2"/>
              </a:solidFill>
              <a:latin typeface="Open Sans Light"/>
              <a:ea typeface="Open Sans Light"/>
              <a:cs typeface="Open Sans Light"/>
              <a:sym typeface="Open Sans Light"/>
            </a:endParaRPr>
          </a:p>
          <a:p>
            <a:pPr indent="-317500" lvl="1" marL="914400" rtl="0" algn="l">
              <a:lnSpc>
                <a:spcPct val="130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t-Distributed Stochastic Neighbor Embedding (t-SNE)</a:t>
            </a:r>
            <a:endParaRPr>
              <a:solidFill>
                <a:schemeClr val="dk2"/>
              </a:solidFill>
              <a:latin typeface="Open Sans Light"/>
              <a:ea typeface="Open Sans Light"/>
              <a:cs typeface="Open Sans Light"/>
              <a:sym typeface="Open Sans Light"/>
            </a:endParaRPr>
          </a:p>
          <a:p>
            <a:pPr indent="-317500" lvl="2" marL="1371600" rtl="0" algn="l">
              <a:lnSpc>
                <a:spcPct val="130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Apply these techniques before we started implementing our models</a:t>
            </a:r>
            <a:endParaRPr>
              <a:solidFill>
                <a:schemeClr val="dk2"/>
              </a:solidFill>
              <a:latin typeface="Open Sans Light"/>
              <a:ea typeface="Open Sans Light"/>
              <a:cs typeface="Open Sans Light"/>
              <a:sym typeface="Open Sans Light"/>
            </a:endParaRPr>
          </a:p>
          <a:p>
            <a:pPr indent="-317500" lvl="0" marL="457200" rtl="0" algn="l">
              <a:lnSpc>
                <a:spcPct val="130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Our Goal</a:t>
            </a:r>
            <a:endParaRPr>
              <a:solidFill>
                <a:schemeClr val="dk2"/>
              </a:solidFill>
              <a:latin typeface="Open Sans Light"/>
              <a:ea typeface="Open Sans Light"/>
              <a:cs typeface="Open Sans Light"/>
              <a:sym typeface="Open Sans Light"/>
            </a:endParaRPr>
          </a:p>
          <a:p>
            <a:pPr indent="-317500" lvl="1" marL="914400" rtl="0" algn="l">
              <a:lnSpc>
                <a:spcPct val="130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Identifying </a:t>
            </a:r>
            <a:r>
              <a:rPr lang="en">
                <a:solidFill>
                  <a:schemeClr val="dk2"/>
                </a:solidFill>
                <a:latin typeface="Open Sans Light"/>
                <a:ea typeface="Open Sans Light"/>
                <a:cs typeface="Open Sans Light"/>
                <a:sym typeface="Open Sans Light"/>
              </a:rPr>
              <a:t>important features (symptoms) by condensing our high-dimensional dataset to a low-dimensional graph while retaining trends and patterns</a:t>
            </a:r>
            <a:endParaRPr>
              <a:solidFill>
                <a:schemeClr val="dk2"/>
              </a:solidFill>
              <a:latin typeface="Open Sans Light"/>
              <a:ea typeface="Open Sans Light"/>
              <a:cs typeface="Open Sans Light"/>
              <a:sym typeface="Open Sans Light"/>
            </a:endParaRPr>
          </a:p>
          <a:p>
            <a:pPr indent="-317500" lvl="0" marL="457200" rtl="0" algn="l">
              <a:lnSpc>
                <a:spcPct val="130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PCA</a:t>
            </a:r>
            <a:endParaRPr>
              <a:solidFill>
                <a:schemeClr val="dk2"/>
              </a:solidFill>
              <a:latin typeface="Open Sans Light"/>
              <a:ea typeface="Open Sans Light"/>
              <a:cs typeface="Open Sans Light"/>
              <a:sym typeface="Open Sans Light"/>
            </a:endParaRPr>
          </a:p>
          <a:p>
            <a:pPr indent="-317500" lvl="1" marL="914400" rtl="0" algn="l">
              <a:lnSpc>
                <a:spcPct val="130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Linear transformation</a:t>
            </a:r>
            <a:endParaRPr>
              <a:solidFill>
                <a:schemeClr val="dk2"/>
              </a:solidFill>
              <a:latin typeface="Open Sans Light"/>
              <a:ea typeface="Open Sans Light"/>
              <a:cs typeface="Open Sans Light"/>
              <a:sym typeface="Open Sans Light"/>
            </a:endParaRPr>
          </a:p>
          <a:p>
            <a:pPr indent="-317500" lvl="1" marL="914400" rtl="0" algn="l">
              <a:lnSpc>
                <a:spcPct val="130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Identifies the most significant variant</a:t>
            </a:r>
            <a:endParaRPr>
              <a:solidFill>
                <a:schemeClr val="dk2"/>
              </a:solidFill>
              <a:latin typeface="Open Sans Light"/>
              <a:ea typeface="Open Sans Light"/>
              <a:cs typeface="Open Sans Light"/>
              <a:sym typeface="Open Sans Light"/>
            </a:endParaRPr>
          </a:p>
          <a:p>
            <a:pPr indent="-317500" lvl="0" marL="457200" rtl="0" algn="l">
              <a:lnSpc>
                <a:spcPct val="130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t-SNE</a:t>
            </a:r>
            <a:endParaRPr>
              <a:solidFill>
                <a:schemeClr val="dk2"/>
              </a:solidFill>
              <a:latin typeface="Open Sans Light"/>
              <a:ea typeface="Open Sans Light"/>
              <a:cs typeface="Open Sans Light"/>
              <a:sym typeface="Open Sans Light"/>
            </a:endParaRPr>
          </a:p>
          <a:p>
            <a:pPr indent="-317500" lvl="1" marL="914400" rtl="0" algn="l">
              <a:lnSpc>
                <a:spcPct val="130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Non-linear embedding</a:t>
            </a:r>
            <a:endParaRPr>
              <a:solidFill>
                <a:schemeClr val="dk2"/>
              </a:solidFill>
              <a:latin typeface="Open Sans Light"/>
              <a:ea typeface="Open Sans Light"/>
              <a:cs typeface="Open Sans Light"/>
              <a:sym typeface="Open Sans Light"/>
            </a:endParaRPr>
          </a:p>
          <a:p>
            <a:pPr indent="-317500" lvl="1" marL="914400" rtl="0" algn="l">
              <a:lnSpc>
                <a:spcPct val="130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Preserves</a:t>
            </a:r>
            <a:r>
              <a:rPr lang="en">
                <a:solidFill>
                  <a:schemeClr val="dk2"/>
                </a:solidFill>
                <a:latin typeface="Open Sans Light"/>
                <a:ea typeface="Open Sans Light"/>
                <a:cs typeface="Open Sans Light"/>
                <a:sym typeface="Open Sans Light"/>
              </a:rPr>
              <a:t> </a:t>
            </a:r>
            <a:r>
              <a:rPr lang="en">
                <a:solidFill>
                  <a:schemeClr val="dk2"/>
                </a:solidFill>
                <a:latin typeface="Open Sans Light"/>
                <a:ea typeface="Open Sans Light"/>
                <a:cs typeface="Open Sans Light"/>
                <a:sym typeface="Open Sans Light"/>
              </a:rPr>
              <a:t>pairwise</a:t>
            </a:r>
            <a:r>
              <a:rPr lang="en">
                <a:solidFill>
                  <a:schemeClr val="dk2"/>
                </a:solidFill>
                <a:latin typeface="Open Sans Light"/>
                <a:ea typeface="Open Sans Light"/>
                <a:cs typeface="Open Sans Light"/>
                <a:sym typeface="Open Sans Light"/>
              </a:rPr>
              <a:t> </a:t>
            </a:r>
            <a:r>
              <a:rPr lang="en">
                <a:solidFill>
                  <a:schemeClr val="dk2"/>
                </a:solidFill>
                <a:latin typeface="Open Sans Light"/>
                <a:ea typeface="Open Sans Light"/>
                <a:cs typeface="Open Sans Light"/>
                <a:sym typeface="Open Sans Light"/>
              </a:rPr>
              <a:t>similarities</a:t>
            </a:r>
            <a:endParaRPr>
              <a:solidFill>
                <a:schemeClr val="dk2"/>
              </a:solidFill>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1"/>
          <p:cNvPicPr preferRelativeResize="0"/>
          <p:nvPr/>
        </p:nvPicPr>
        <p:blipFill>
          <a:blip r:embed="rId3">
            <a:alphaModFix/>
          </a:blip>
          <a:stretch>
            <a:fillRect/>
          </a:stretch>
        </p:blipFill>
        <p:spPr>
          <a:xfrm>
            <a:off x="4402675" y="1270350"/>
            <a:ext cx="4485800" cy="3617324"/>
          </a:xfrm>
          <a:prstGeom prst="rect">
            <a:avLst/>
          </a:prstGeom>
          <a:noFill/>
          <a:ln>
            <a:noFill/>
          </a:ln>
        </p:spPr>
      </p:pic>
      <p:sp>
        <p:nvSpPr>
          <p:cNvPr id="223" name="Google Shape;223;p31"/>
          <p:cNvSpPr txBox="1"/>
          <p:nvPr/>
        </p:nvSpPr>
        <p:spPr>
          <a:xfrm>
            <a:off x="168675" y="3722000"/>
            <a:ext cx="4107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PCA Scatter Plot</a:t>
            </a:r>
            <a:endParaRPr sz="2800">
              <a:solidFill>
                <a:srgbClr val="002D45"/>
              </a:solidFill>
              <a:latin typeface="Montserrat"/>
              <a:ea typeface="Montserrat"/>
              <a:cs typeface="Montserrat"/>
              <a:sym typeface="Montserrat"/>
            </a:endParaRPr>
          </a:p>
        </p:txBody>
      </p:sp>
      <p:sp>
        <p:nvSpPr>
          <p:cNvPr id="224" name="Google Shape;224;p31"/>
          <p:cNvSpPr txBox="1"/>
          <p:nvPr/>
        </p:nvSpPr>
        <p:spPr>
          <a:xfrm>
            <a:off x="4572000" y="304100"/>
            <a:ext cx="4316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t-SNE Scatter Plot</a:t>
            </a:r>
            <a:endParaRPr sz="2800">
              <a:solidFill>
                <a:srgbClr val="002D45"/>
              </a:solidFill>
              <a:latin typeface="Montserrat"/>
              <a:ea typeface="Montserrat"/>
              <a:cs typeface="Montserrat"/>
              <a:sym typeface="Montserrat"/>
            </a:endParaRPr>
          </a:p>
        </p:txBody>
      </p:sp>
      <p:pic>
        <p:nvPicPr>
          <p:cNvPr id="225" name="Google Shape;225;p31"/>
          <p:cNvPicPr preferRelativeResize="0"/>
          <p:nvPr/>
        </p:nvPicPr>
        <p:blipFill>
          <a:blip r:embed="rId4">
            <a:alphaModFix/>
          </a:blip>
          <a:stretch>
            <a:fillRect/>
          </a:stretch>
        </p:blipFill>
        <p:spPr>
          <a:xfrm>
            <a:off x="152400" y="152400"/>
            <a:ext cx="4097874" cy="33057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Introductions</a:t>
            </a:r>
            <a:endParaRPr sz="2800">
              <a:solidFill>
                <a:srgbClr val="002D45"/>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32"/>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Modeling &amp; Evaluation</a:t>
            </a:r>
            <a:endParaRPr sz="2800">
              <a:solidFill>
                <a:srgbClr val="002D45"/>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3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Algorithm Research and Selection </a:t>
            </a:r>
            <a:endParaRPr sz="2800">
              <a:solidFill>
                <a:srgbClr val="002D45"/>
              </a:solidFill>
              <a:latin typeface="Montserrat"/>
              <a:ea typeface="Montserrat"/>
              <a:cs typeface="Montserrat"/>
              <a:sym typeface="Montserrat"/>
            </a:endParaRPr>
          </a:p>
        </p:txBody>
      </p:sp>
      <p:sp>
        <p:nvSpPr>
          <p:cNvPr id="236" name="Google Shape;236;p33"/>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Unsupervised Learning Algorithms: Analyze and cluster unlabeled datasets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K-Means → K-Prototypes: Works with numerical and categorical data</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Association Rule Learning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Models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Support Vector Machine (SVM)</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We want to understand the pattern using clustering algorithms, before knowing what to predict and which model to use</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p34"/>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595959"/>
              </a:solidFill>
              <a:latin typeface="Open Sans Light"/>
              <a:ea typeface="Open Sans Light"/>
              <a:cs typeface="Open Sans Light"/>
              <a:sym typeface="Open Sans Light"/>
            </a:endParaRPr>
          </a:p>
        </p:txBody>
      </p:sp>
      <p:grpSp>
        <p:nvGrpSpPr>
          <p:cNvPr id="242" name="Google Shape;242;p34"/>
          <p:cNvGrpSpPr/>
          <p:nvPr/>
        </p:nvGrpSpPr>
        <p:grpSpPr>
          <a:xfrm>
            <a:off x="8049325" y="164100"/>
            <a:ext cx="548700" cy="548700"/>
            <a:chOff x="8049325" y="164100"/>
            <a:chExt cx="548700" cy="548700"/>
          </a:xfrm>
        </p:grpSpPr>
        <p:sp>
          <p:nvSpPr>
            <p:cNvPr id="243" name="Google Shape;243;p34"/>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4" name="Google Shape;244;p34"/>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245" name="Google Shape;245;p3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K-Means → K-Prototypes</a:t>
            </a:r>
            <a:endParaRPr sz="2800">
              <a:solidFill>
                <a:srgbClr val="002D45"/>
              </a:solidFill>
              <a:latin typeface="Montserrat"/>
              <a:ea typeface="Montserrat"/>
              <a:cs typeface="Montserrat"/>
              <a:sym typeface="Montserrat"/>
            </a:endParaRPr>
          </a:p>
        </p:txBody>
      </p:sp>
      <p:sp>
        <p:nvSpPr>
          <p:cNvPr id="246" name="Google Shape;246;p34"/>
          <p:cNvSpPr txBox="1"/>
          <p:nvPr/>
        </p:nvSpPr>
        <p:spPr>
          <a:xfrm>
            <a:off x="311700" y="1247150"/>
            <a:ext cx="48438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K-Prototypes = Works the best for a dataset that has numerical and categorical data </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To find the best optimal </a:t>
            </a:r>
            <a:r>
              <a:rPr i="1" lang="en">
                <a:solidFill>
                  <a:schemeClr val="dk2"/>
                </a:solidFill>
                <a:latin typeface="Open Sans Light"/>
                <a:ea typeface="Open Sans Light"/>
                <a:cs typeface="Open Sans Light"/>
                <a:sym typeface="Open Sans Light"/>
              </a:rPr>
              <a:t>k</a:t>
            </a:r>
            <a:r>
              <a:rPr lang="en">
                <a:solidFill>
                  <a:schemeClr val="dk2"/>
                </a:solidFill>
                <a:latin typeface="Open Sans Light"/>
                <a:ea typeface="Open Sans Light"/>
                <a:cs typeface="Open Sans Light"/>
                <a:sym typeface="Open Sans Light"/>
              </a:rPr>
              <a:t> for clustering: </a:t>
            </a:r>
            <a:endParaRPr>
              <a:solidFill>
                <a:schemeClr val="dk2"/>
              </a:solidFill>
              <a:latin typeface="Open Sans Light"/>
              <a:ea typeface="Open Sans Light"/>
              <a:cs typeface="Open Sans Light"/>
              <a:sym typeface="Open Sans Light"/>
            </a:endParaRPr>
          </a:p>
          <a:p>
            <a:pPr indent="-317500" lvl="2" marL="13716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Elbow Method </a:t>
            </a:r>
            <a:endParaRPr>
              <a:solidFill>
                <a:schemeClr val="dk2"/>
              </a:solidFill>
              <a:latin typeface="Open Sans Light"/>
              <a:ea typeface="Open Sans Light"/>
              <a:cs typeface="Open Sans Light"/>
              <a:sym typeface="Open Sans Light"/>
            </a:endParaRPr>
          </a:p>
          <a:p>
            <a:pPr indent="-317500" lvl="2" marL="13716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Silhouette Score (-1 ≤ x ≤ 1) </a:t>
            </a:r>
            <a:endParaRPr>
              <a:solidFill>
                <a:schemeClr val="dk2"/>
              </a:solidFill>
              <a:latin typeface="Open Sans Light"/>
              <a:ea typeface="Open Sans Light"/>
              <a:cs typeface="Open Sans Light"/>
              <a:sym typeface="Open Sans Light"/>
            </a:endParaRPr>
          </a:p>
          <a:p>
            <a:pPr indent="-317500" lvl="3" marL="18288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Closer to +1 is better!</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Since the dataset is pretty big, it’s hard for us to see the clusters - finding the optimal </a:t>
            </a:r>
            <a:r>
              <a:rPr i="1" lang="en">
                <a:solidFill>
                  <a:schemeClr val="dk2"/>
                </a:solidFill>
                <a:latin typeface="Open Sans Light"/>
                <a:ea typeface="Open Sans Light"/>
                <a:cs typeface="Open Sans Light"/>
                <a:sym typeface="Open Sans Light"/>
              </a:rPr>
              <a:t>k </a:t>
            </a:r>
            <a:r>
              <a:rPr lang="en">
                <a:solidFill>
                  <a:schemeClr val="dk2"/>
                </a:solidFill>
                <a:latin typeface="Open Sans Light"/>
                <a:ea typeface="Open Sans Light"/>
                <a:cs typeface="Open Sans Light"/>
                <a:sym typeface="Open Sans Light"/>
              </a:rPr>
              <a:t>deems a challenge</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a:solidFill>
                <a:schemeClr val="dk2"/>
              </a:solidFill>
              <a:latin typeface="Open Sans Light"/>
              <a:ea typeface="Open Sans Light"/>
              <a:cs typeface="Open Sans Light"/>
              <a:sym typeface="Open Sans Light"/>
            </a:endParaRPr>
          </a:p>
          <a:p>
            <a:pPr indent="0" lvl="0" marL="914400" rtl="0" algn="l">
              <a:lnSpc>
                <a:spcPct val="115000"/>
              </a:lnSpc>
              <a:spcBef>
                <a:spcPts val="600"/>
              </a:spcBef>
              <a:spcAft>
                <a:spcPts val="600"/>
              </a:spcAft>
              <a:buNone/>
            </a:pPr>
            <a:r>
              <a:t/>
            </a:r>
            <a:endParaRPr>
              <a:solidFill>
                <a:schemeClr val="dk2"/>
              </a:solidFill>
              <a:latin typeface="Open Sans Light"/>
              <a:ea typeface="Open Sans Light"/>
              <a:cs typeface="Open Sans Light"/>
              <a:sym typeface="Open Sans Light"/>
            </a:endParaRPr>
          </a:p>
        </p:txBody>
      </p:sp>
      <p:pic>
        <p:nvPicPr>
          <p:cNvPr id="247" name="Google Shape;247;p34"/>
          <p:cNvPicPr preferRelativeResize="0"/>
          <p:nvPr/>
        </p:nvPicPr>
        <p:blipFill>
          <a:blip r:embed="rId5">
            <a:alphaModFix/>
          </a:blip>
          <a:stretch>
            <a:fillRect/>
          </a:stretch>
        </p:blipFill>
        <p:spPr>
          <a:xfrm>
            <a:off x="5363275" y="1662625"/>
            <a:ext cx="2686050" cy="1956374"/>
          </a:xfrm>
          <a:prstGeom prst="rect">
            <a:avLst/>
          </a:prstGeom>
          <a:noFill/>
          <a:ln cap="flat" cmpd="sng" w="9525">
            <a:solidFill>
              <a:schemeClr val="dk2"/>
            </a:solidFill>
            <a:prstDash val="solid"/>
            <a:round/>
            <a:headEnd len="sm" w="sm" type="none"/>
            <a:tailEnd len="sm" w="sm" type="none"/>
          </a:ln>
        </p:spPr>
      </p:pic>
      <p:pic>
        <p:nvPicPr>
          <p:cNvPr id="248" name="Google Shape;248;p34"/>
          <p:cNvPicPr preferRelativeResize="0"/>
          <p:nvPr/>
        </p:nvPicPr>
        <p:blipFill>
          <a:blip r:embed="rId6">
            <a:alphaModFix/>
          </a:blip>
          <a:stretch>
            <a:fillRect/>
          </a:stretch>
        </p:blipFill>
        <p:spPr>
          <a:xfrm>
            <a:off x="5363275" y="1236350"/>
            <a:ext cx="2686050" cy="247650"/>
          </a:xfrm>
          <a:prstGeom prst="rect">
            <a:avLst/>
          </a:prstGeom>
          <a:noFill/>
          <a:ln cap="flat" cmpd="sng" w="9525">
            <a:solidFill>
              <a:schemeClr val="dk2"/>
            </a:solidFill>
            <a:prstDash val="solid"/>
            <a:round/>
            <a:headEnd len="sm" w="sm" type="none"/>
            <a:tailEnd len="sm" w="sm" type="none"/>
          </a:ln>
        </p:spPr>
      </p:pic>
      <p:pic>
        <p:nvPicPr>
          <p:cNvPr id="249" name="Google Shape;249;p34"/>
          <p:cNvPicPr preferRelativeResize="0"/>
          <p:nvPr/>
        </p:nvPicPr>
        <p:blipFill rotWithShape="1">
          <a:blip r:embed="rId7">
            <a:alphaModFix/>
          </a:blip>
          <a:srcRect b="0" l="0" r="8045" t="0"/>
          <a:stretch/>
        </p:blipFill>
        <p:spPr>
          <a:xfrm>
            <a:off x="424100" y="3797625"/>
            <a:ext cx="8408199" cy="11509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35"/>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595959"/>
              </a:solidFill>
              <a:latin typeface="Open Sans Light"/>
              <a:ea typeface="Open Sans Light"/>
              <a:cs typeface="Open Sans Light"/>
              <a:sym typeface="Open Sans Light"/>
            </a:endParaRPr>
          </a:p>
        </p:txBody>
      </p:sp>
      <p:grpSp>
        <p:nvGrpSpPr>
          <p:cNvPr id="255" name="Google Shape;255;p35"/>
          <p:cNvGrpSpPr/>
          <p:nvPr/>
        </p:nvGrpSpPr>
        <p:grpSpPr>
          <a:xfrm>
            <a:off x="8049325" y="164100"/>
            <a:ext cx="548700" cy="548700"/>
            <a:chOff x="8049325" y="164100"/>
            <a:chExt cx="548700" cy="548700"/>
          </a:xfrm>
        </p:grpSpPr>
        <p:sp>
          <p:nvSpPr>
            <p:cNvPr id="256" name="Google Shape;256;p35"/>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7" name="Google Shape;257;p35"/>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258" name="Google Shape;258;p3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K-Prototypes</a:t>
            </a:r>
            <a:endParaRPr sz="2800">
              <a:solidFill>
                <a:srgbClr val="002D45"/>
              </a:solidFill>
              <a:latin typeface="Montserrat"/>
              <a:ea typeface="Montserrat"/>
              <a:cs typeface="Montserrat"/>
              <a:sym typeface="Montserrat"/>
            </a:endParaRPr>
          </a:p>
        </p:txBody>
      </p:sp>
      <p:pic>
        <p:nvPicPr>
          <p:cNvPr id="259" name="Google Shape;259;p35"/>
          <p:cNvPicPr preferRelativeResize="0"/>
          <p:nvPr/>
        </p:nvPicPr>
        <p:blipFill rotWithShape="1">
          <a:blip r:embed="rId5">
            <a:alphaModFix/>
          </a:blip>
          <a:srcRect b="26653" l="0" r="0" t="52723"/>
          <a:stretch/>
        </p:blipFill>
        <p:spPr>
          <a:xfrm>
            <a:off x="2992525" y="2620450"/>
            <a:ext cx="5306374" cy="572700"/>
          </a:xfrm>
          <a:prstGeom prst="rect">
            <a:avLst/>
          </a:prstGeom>
          <a:noFill/>
          <a:ln cap="flat" cmpd="sng" w="9525">
            <a:solidFill>
              <a:schemeClr val="dk2"/>
            </a:solidFill>
            <a:prstDash val="solid"/>
            <a:round/>
            <a:headEnd len="sm" w="sm" type="none"/>
            <a:tailEnd len="sm" w="sm" type="none"/>
          </a:ln>
        </p:spPr>
      </p:pic>
      <p:pic>
        <p:nvPicPr>
          <p:cNvPr id="260" name="Google Shape;260;p35"/>
          <p:cNvPicPr preferRelativeResize="0"/>
          <p:nvPr/>
        </p:nvPicPr>
        <p:blipFill rotWithShape="1">
          <a:blip r:embed="rId6">
            <a:alphaModFix/>
          </a:blip>
          <a:srcRect b="27461" l="690" r="2052" t="26996"/>
          <a:stretch/>
        </p:blipFill>
        <p:spPr>
          <a:xfrm>
            <a:off x="893475" y="3468675"/>
            <a:ext cx="7409174" cy="1270175"/>
          </a:xfrm>
          <a:prstGeom prst="rect">
            <a:avLst/>
          </a:prstGeom>
          <a:noFill/>
          <a:ln cap="flat" cmpd="sng" w="9525">
            <a:solidFill>
              <a:schemeClr val="dk2"/>
            </a:solidFill>
            <a:prstDash val="solid"/>
            <a:round/>
            <a:headEnd len="sm" w="sm" type="none"/>
            <a:tailEnd len="sm" w="sm" type="none"/>
          </a:ln>
        </p:spPr>
      </p:pic>
      <p:sp>
        <p:nvSpPr>
          <p:cNvPr id="261" name="Google Shape;261;p35"/>
          <p:cNvSpPr txBox="1"/>
          <p:nvPr/>
        </p:nvSpPr>
        <p:spPr>
          <a:xfrm>
            <a:off x="311700" y="1170950"/>
            <a:ext cx="3870600" cy="1926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State, City</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Mold Types: Aspergillus flavus/oryzae, sclerotiorum, sydowii, unguis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ERMI Code (Group I - Group II)</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Respiratory - Shortness of Breath, Heaviness in the Chest</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Clusters (0-4)</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a:solidFill>
                <a:schemeClr val="dk2"/>
              </a:solidFill>
              <a:latin typeface="Open Sans Light"/>
              <a:ea typeface="Open Sans Light"/>
              <a:cs typeface="Open Sans Light"/>
              <a:sym typeface="Open Sans Light"/>
            </a:endParaRPr>
          </a:p>
          <a:p>
            <a:pPr indent="0" lvl="0" marL="914400" rtl="0" algn="l">
              <a:lnSpc>
                <a:spcPct val="115000"/>
              </a:lnSpc>
              <a:spcBef>
                <a:spcPts val="600"/>
              </a:spcBef>
              <a:spcAft>
                <a:spcPts val="600"/>
              </a:spcAft>
              <a:buNone/>
            </a:pPr>
            <a:r>
              <a:t/>
            </a:r>
            <a:endParaRPr>
              <a:solidFill>
                <a:schemeClr val="dk2"/>
              </a:solidFill>
              <a:latin typeface="Open Sans Light"/>
              <a:ea typeface="Open Sans Light"/>
              <a:cs typeface="Open Sans Light"/>
              <a:sym typeface="Open Sans Light"/>
            </a:endParaRPr>
          </a:p>
        </p:txBody>
      </p:sp>
      <p:sp>
        <p:nvSpPr>
          <p:cNvPr id="262" name="Google Shape;262;p35"/>
          <p:cNvSpPr/>
          <p:nvPr/>
        </p:nvSpPr>
        <p:spPr>
          <a:xfrm>
            <a:off x="2535525" y="3308250"/>
            <a:ext cx="1702500" cy="160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36"/>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595959"/>
              </a:solidFill>
              <a:latin typeface="Open Sans Light"/>
              <a:ea typeface="Open Sans Light"/>
              <a:cs typeface="Open Sans Light"/>
              <a:sym typeface="Open Sans Light"/>
            </a:endParaRPr>
          </a:p>
        </p:txBody>
      </p:sp>
      <p:grpSp>
        <p:nvGrpSpPr>
          <p:cNvPr id="268" name="Google Shape;268;p36"/>
          <p:cNvGrpSpPr/>
          <p:nvPr/>
        </p:nvGrpSpPr>
        <p:grpSpPr>
          <a:xfrm>
            <a:off x="8049325" y="164100"/>
            <a:ext cx="548700" cy="548700"/>
            <a:chOff x="8049325" y="164100"/>
            <a:chExt cx="548700" cy="548700"/>
          </a:xfrm>
        </p:grpSpPr>
        <p:sp>
          <p:nvSpPr>
            <p:cNvPr id="269" name="Google Shape;269;p36"/>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0" name="Google Shape;270;p36"/>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271" name="Google Shape;271;p3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Association Rule Learning</a:t>
            </a:r>
            <a:endParaRPr sz="2800">
              <a:solidFill>
                <a:srgbClr val="002D45"/>
              </a:solidFill>
              <a:latin typeface="Montserrat"/>
              <a:ea typeface="Montserrat"/>
              <a:cs typeface="Montserrat"/>
              <a:sym typeface="Montserrat"/>
            </a:endParaRPr>
          </a:p>
        </p:txBody>
      </p:sp>
      <p:pic>
        <p:nvPicPr>
          <p:cNvPr id="272" name="Google Shape;272;p36"/>
          <p:cNvPicPr preferRelativeResize="0"/>
          <p:nvPr/>
        </p:nvPicPr>
        <p:blipFill>
          <a:blip r:embed="rId5">
            <a:alphaModFix/>
          </a:blip>
          <a:stretch>
            <a:fillRect/>
          </a:stretch>
        </p:blipFill>
        <p:spPr>
          <a:xfrm>
            <a:off x="418550" y="2150737"/>
            <a:ext cx="8413749" cy="2651775"/>
          </a:xfrm>
          <a:prstGeom prst="rect">
            <a:avLst/>
          </a:prstGeom>
          <a:noFill/>
          <a:ln cap="flat" cmpd="sng" w="9525">
            <a:solidFill>
              <a:schemeClr val="dk2"/>
            </a:solidFill>
            <a:prstDash val="solid"/>
            <a:round/>
            <a:headEnd len="sm" w="sm" type="none"/>
            <a:tailEnd len="sm" w="sm" type="none"/>
          </a:ln>
        </p:spPr>
      </p:pic>
      <p:sp>
        <p:nvSpPr>
          <p:cNvPr id="273" name="Google Shape;273;p36"/>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Mapping the </a:t>
            </a:r>
            <a:r>
              <a:rPr lang="en">
                <a:solidFill>
                  <a:schemeClr val="dk2"/>
                </a:solidFill>
                <a:latin typeface="Open Sans Light"/>
                <a:ea typeface="Open Sans Light"/>
                <a:cs typeface="Open Sans Light"/>
                <a:sym typeface="Open Sans Light"/>
              </a:rPr>
              <a:t>symptoms</a:t>
            </a:r>
            <a:r>
              <a:rPr lang="en">
                <a:solidFill>
                  <a:schemeClr val="dk2"/>
                </a:solidFill>
                <a:latin typeface="Open Sans Light"/>
                <a:ea typeface="Open Sans Light"/>
                <a:cs typeface="Open Sans Light"/>
                <a:sym typeface="Open Sans Light"/>
              </a:rPr>
              <a:t> into pairs using Apriori Algorithm</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e</a:t>
            </a:r>
            <a:r>
              <a:rPr lang="en">
                <a:solidFill>
                  <a:schemeClr val="dk2"/>
                </a:solidFill>
                <a:latin typeface="Open Sans Light"/>
                <a:ea typeface="Open Sans Light"/>
                <a:cs typeface="Open Sans Light"/>
                <a:sym typeface="Open Sans Light"/>
              </a:rPr>
              <a:t>.g. ‘Trouble finding the right word’ and ‘Brain Fog’ are symptoms that may fall under the same type of mold (Confidence: 0.944751) </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37"/>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595959"/>
              </a:solidFill>
              <a:latin typeface="Open Sans Light"/>
              <a:ea typeface="Open Sans Light"/>
              <a:cs typeface="Open Sans Light"/>
              <a:sym typeface="Open Sans Light"/>
            </a:endParaRPr>
          </a:p>
        </p:txBody>
      </p:sp>
      <p:grpSp>
        <p:nvGrpSpPr>
          <p:cNvPr id="279" name="Google Shape;279;p37"/>
          <p:cNvGrpSpPr/>
          <p:nvPr/>
        </p:nvGrpSpPr>
        <p:grpSpPr>
          <a:xfrm>
            <a:off x="8049325" y="164100"/>
            <a:ext cx="548700" cy="548700"/>
            <a:chOff x="8049325" y="164100"/>
            <a:chExt cx="548700" cy="548700"/>
          </a:xfrm>
        </p:grpSpPr>
        <p:sp>
          <p:nvSpPr>
            <p:cNvPr id="280" name="Google Shape;280;p37"/>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1" name="Google Shape;281;p37"/>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282" name="Google Shape;282;p3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SVM Model</a:t>
            </a:r>
            <a:endParaRPr sz="2800">
              <a:solidFill>
                <a:srgbClr val="002D45"/>
              </a:solidFill>
              <a:latin typeface="Montserrat"/>
              <a:ea typeface="Montserrat"/>
              <a:cs typeface="Montserrat"/>
              <a:sym typeface="Montserrat"/>
            </a:endParaRPr>
          </a:p>
        </p:txBody>
      </p:sp>
      <p:sp>
        <p:nvSpPr>
          <p:cNvPr id="283" name="Google Shape;283;p37"/>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Supervised machine learning algorithm used for classification and regression tasks. It works by finding a hyperplane that best separates data points into different classes.</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t/>
            </a:r>
            <a:endParaRPr>
              <a:solidFill>
                <a:schemeClr val="dk2"/>
              </a:solidFill>
              <a:latin typeface="Open Sans Light"/>
              <a:ea typeface="Open Sans Light"/>
              <a:cs typeface="Open Sans Light"/>
              <a:sym typeface="Open Sans Light"/>
            </a:endParaRPr>
          </a:p>
        </p:txBody>
      </p:sp>
      <p:pic>
        <p:nvPicPr>
          <p:cNvPr id="284" name="Google Shape;284;p37"/>
          <p:cNvPicPr preferRelativeResize="0"/>
          <p:nvPr/>
        </p:nvPicPr>
        <p:blipFill rotWithShape="1">
          <a:blip r:embed="rId5">
            <a:alphaModFix/>
          </a:blip>
          <a:srcRect b="0" l="2438" r="9" t="1777"/>
          <a:stretch/>
        </p:blipFill>
        <p:spPr>
          <a:xfrm>
            <a:off x="3178013" y="1916600"/>
            <a:ext cx="2787975" cy="3002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38"/>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595959"/>
              </a:solidFill>
              <a:latin typeface="Open Sans Light"/>
              <a:ea typeface="Open Sans Light"/>
              <a:cs typeface="Open Sans Light"/>
              <a:sym typeface="Open Sans Light"/>
            </a:endParaRPr>
          </a:p>
        </p:txBody>
      </p:sp>
      <p:grpSp>
        <p:nvGrpSpPr>
          <p:cNvPr id="290" name="Google Shape;290;p38"/>
          <p:cNvGrpSpPr/>
          <p:nvPr/>
        </p:nvGrpSpPr>
        <p:grpSpPr>
          <a:xfrm>
            <a:off x="8049325" y="164100"/>
            <a:ext cx="548700" cy="548700"/>
            <a:chOff x="8049325" y="164100"/>
            <a:chExt cx="548700" cy="548700"/>
          </a:xfrm>
        </p:grpSpPr>
        <p:sp>
          <p:nvSpPr>
            <p:cNvPr id="291" name="Google Shape;291;p38"/>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2" name="Google Shape;292;p38"/>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293" name="Google Shape;293;p38"/>
          <p:cNvSpPr txBox="1"/>
          <p:nvPr/>
        </p:nvSpPr>
        <p:spPr>
          <a:xfrm>
            <a:off x="2772900" y="152100"/>
            <a:ext cx="3598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002D45"/>
                </a:solidFill>
                <a:latin typeface="Montserrat"/>
                <a:ea typeface="Montserrat"/>
                <a:cs typeface="Montserrat"/>
                <a:sym typeface="Montserrat"/>
              </a:rPr>
              <a:t>SVM Model</a:t>
            </a:r>
            <a:endParaRPr sz="2800">
              <a:solidFill>
                <a:srgbClr val="002D45"/>
              </a:solidFill>
              <a:latin typeface="Montserrat"/>
              <a:ea typeface="Montserrat"/>
              <a:cs typeface="Montserrat"/>
              <a:sym typeface="Montserrat"/>
            </a:endParaRPr>
          </a:p>
          <a:p>
            <a:pPr indent="0" lvl="0" marL="0" rtl="0" algn="ctr">
              <a:spcBef>
                <a:spcPts val="0"/>
              </a:spcBef>
              <a:spcAft>
                <a:spcPts val="0"/>
              </a:spcAft>
              <a:buNone/>
            </a:pPr>
            <a:r>
              <a:rPr lang="en" sz="2800">
                <a:solidFill>
                  <a:srgbClr val="002D45"/>
                </a:solidFill>
                <a:latin typeface="Montserrat"/>
                <a:ea typeface="Montserrat"/>
                <a:cs typeface="Montserrat"/>
                <a:sym typeface="Montserrat"/>
              </a:rPr>
              <a:t>Dataset without Y</a:t>
            </a:r>
            <a:endParaRPr sz="2800">
              <a:solidFill>
                <a:srgbClr val="002D45"/>
              </a:solidFill>
              <a:latin typeface="Montserrat"/>
              <a:ea typeface="Montserrat"/>
              <a:cs typeface="Montserrat"/>
              <a:sym typeface="Montserrat"/>
            </a:endParaRPr>
          </a:p>
          <a:p>
            <a:pPr indent="0" lvl="0" marL="0" rtl="0" algn="ctr">
              <a:spcBef>
                <a:spcPts val="0"/>
              </a:spcBef>
              <a:spcAft>
                <a:spcPts val="0"/>
              </a:spcAft>
              <a:buNone/>
            </a:pPr>
            <a:r>
              <a:t/>
            </a:r>
            <a:endParaRPr sz="2800">
              <a:solidFill>
                <a:srgbClr val="002D45"/>
              </a:solidFill>
              <a:latin typeface="Montserrat"/>
              <a:ea typeface="Montserrat"/>
              <a:cs typeface="Montserrat"/>
              <a:sym typeface="Montserrat"/>
            </a:endParaRPr>
          </a:p>
        </p:txBody>
      </p:sp>
      <p:pic>
        <p:nvPicPr>
          <p:cNvPr id="294" name="Google Shape;294;p38"/>
          <p:cNvPicPr preferRelativeResize="0"/>
          <p:nvPr/>
        </p:nvPicPr>
        <p:blipFill rotWithShape="1">
          <a:blip r:embed="rId5">
            <a:alphaModFix/>
          </a:blip>
          <a:srcRect b="0" l="0" r="0" t="66260"/>
          <a:stretch/>
        </p:blipFill>
        <p:spPr>
          <a:xfrm>
            <a:off x="906262" y="1267450"/>
            <a:ext cx="7331474" cy="3724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39"/>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595959"/>
              </a:solidFill>
              <a:latin typeface="Open Sans Light"/>
              <a:ea typeface="Open Sans Light"/>
              <a:cs typeface="Open Sans Light"/>
              <a:sym typeface="Open Sans Light"/>
            </a:endParaRPr>
          </a:p>
        </p:txBody>
      </p:sp>
      <p:grpSp>
        <p:nvGrpSpPr>
          <p:cNvPr id="300" name="Google Shape;300;p39"/>
          <p:cNvGrpSpPr/>
          <p:nvPr/>
        </p:nvGrpSpPr>
        <p:grpSpPr>
          <a:xfrm>
            <a:off x="8049325" y="164100"/>
            <a:ext cx="548700" cy="548700"/>
            <a:chOff x="8049325" y="164100"/>
            <a:chExt cx="548700" cy="548700"/>
          </a:xfrm>
        </p:grpSpPr>
        <p:sp>
          <p:nvSpPr>
            <p:cNvPr id="301" name="Google Shape;301;p39"/>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2" name="Google Shape;302;p39"/>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303" name="Google Shape;303;p39"/>
          <p:cNvSpPr txBox="1"/>
          <p:nvPr/>
        </p:nvSpPr>
        <p:spPr>
          <a:xfrm>
            <a:off x="2772888" y="75425"/>
            <a:ext cx="3598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2D45"/>
                </a:solidFill>
                <a:latin typeface="Montserrat"/>
                <a:ea typeface="Montserrat"/>
                <a:cs typeface="Montserrat"/>
                <a:sym typeface="Montserrat"/>
              </a:rPr>
              <a:t>SVM Model</a:t>
            </a:r>
            <a:endParaRPr sz="2400">
              <a:solidFill>
                <a:srgbClr val="002D45"/>
              </a:solidFill>
              <a:latin typeface="Montserrat"/>
              <a:ea typeface="Montserrat"/>
              <a:cs typeface="Montserrat"/>
              <a:sym typeface="Montserrat"/>
            </a:endParaRPr>
          </a:p>
          <a:p>
            <a:pPr indent="0" lvl="0" marL="0" rtl="0" algn="ctr">
              <a:spcBef>
                <a:spcPts val="0"/>
              </a:spcBef>
              <a:spcAft>
                <a:spcPts val="0"/>
              </a:spcAft>
              <a:buNone/>
            </a:pPr>
            <a:r>
              <a:rPr lang="en" sz="2400">
                <a:solidFill>
                  <a:srgbClr val="002D45"/>
                </a:solidFill>
                <a:latin typeface="Montserrat"/>
                <a:ea typeface="Montserrat"/>
                <a:cs typeface="Montserrat"/>
                <a:sym typeface="Montserrat"/>
              </a:rPr>
              <a:t>Symptoms only Features</a:t>
            </a:r>
            <a:endParaRPr sz="2400">
              <a:solidFill>
                <a:srgbClr val="002D45"/>
              </a:solidFill>
              <a:latin typeface="Montserrat"/>
              <a:ea typeface="Montserrat"/>
              <a:cs typeface="Montserrat"/>
              <a:sym typeface="Montserrat"/>
            </a:endParaRPr>
          </a:p>
          <a:p>
            <a:pPr indent="0" lvl="0" marL="0" rtl="0" algn="ctr">
              <a:spcBef>
                <a:spcPts val="0"/>
              </a:spcBef>
              <a:spcAft>
                <a:spcPts val="0"/>
              </a:spcAft>
              <a:buNone/>
            </a:pPr>
            <a:r>
              <a:t/>
            </a:r>
            <a:endParaRPr sz="2400">
              <a:solidFill>
                <a:srgbClr val="002D45"/>
              </a:solidFill>
              <a:latin typeface="Montserrat"/>
              <a:ea typeface="Montserrat"/>
              <a:cs typeface="Montserrat"/>
              <a:sym typeface="Montserrat"/>
            </a:endParaRPr>
          </a:p>
        </p:txBody>
      </p:sp>
      <p:pic>
        <p:nvPicPr>
          <p:cNvPr id="304" name="Google Shape;304;p39"/>
          <p:cNvPicPr preferRelativeResize="0"/>
          <p:nvPr/>
        </p:nvPicPr>
        <p:blipFill>
          <a:blip r:embed="rId5">
            <a:alphaModFix/>
          </a:blip>
          <a:stretch>
            <a:fillRect/>
          </a:stretch>
        </p:blipFill>
        <p:spPr>
          <a:xfrm>
            <a:off x="1076537" y="1330225"/>
            <a:ext cx="6990925" cy="3696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40"/>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595959"/>
              </a:solidFill>
              <a:latin typeface="Open Sans Light"/>
              <a:ea typeface="Open Sans Light"/>
              <a:cs typeface="Open Sans Light"/>
              <a:sym typeface="Open Sans Light"/>
            </a:endParaRPr>
          </a:p>
        </p:txBody>
      </p:sp>
      <p:grpSp>
        <p:nvGrpSpPr>
          <p:cNvPr id="310" name="Google Shape;310;p40"/>
          <p:cNvGrpSpPr/>
          <p:nvPr/>
        </p:nvGrpSpPr>
        <p:grpSpPr>
          <a:xfrm>
            <a:off x="8049325" y="164100"/>
            <a:ext cx="548700" cy="548700"/>
            <a:chOff x="8049325" y="164100"/>
            <a:chExt cx="548700" cy="548700"/>
          </a:xfrm>
        </p:grpSpPr>
        <p:sp>
          <p:nvSpPr>
            <p:cNvPr id="311" name="Google Shape;311;p40"/>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40"/>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313" name="Google Shape;313;p40"/>
          <p:cNvSpPr txBox="1"/>
          <p:nvPr/>
        </p:nvSpPr>
        <p:spPr>
          <a:xfrm>
            <a:off x="2772888" y="75425"/>
            <a:ext cx="3598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2D45"/>
                </a:solidFill>
                <a:latin typeface="Montserrat"/>
                <a:ea typeface="Montserrat"/>
                <a:cs typeface="Montserrat"/>
                <a:sym typeface="Montserrat"/>
              </a:rPr>
              <a:t>SVM Model</a:t>
            </a:r>
            <a:endParaRPr sz="2400">
              <a:solidFill>
                <a:srgbClr val="002D45"/>
              </a:solidFill>
              <a:latin typeface="Montserrat"/>
              <a:ea typeface="Montserrat"/>
              <a:cs typeface="Montserrat"/>
              <a:sym typeface="Montserrat"/>
            </a:endParaRPr>
          </a:p>
          <a:p>
            <a:pPr indent="0" lvl="0" marL="0" rtl="0" algn="ctr">
              <a:spcBef>
                <a:spcPts val="0"/>
              </a:spcBef>
              <a:spcAft>
                <a:spcPts val="0"/>
              </a:spcAft>
              <a:buNone/>
            </a:pPr>
            <a:r>
              <a:rPr lang="en" sz="2400">
                <a:solidFill>
                  <a:srgbClr val="002D45"/>
                </a:solidFill>
                <a:latin typeface="Montserrat"/>
                <a:ea typeface="Montserrat"/>
                <a:cs typeface="Montserrat"/>
                <a:sym typeface="Montserrat"/>
              </a:rPr>
              <a:t>Symptoms with PCA</a:t>
            </a:r>
            <a:endParaRPr sz="2400">
              <a:solidFill>
                <a:srgbClr val="002D45"/>
              </a:solidFill>
              <a:latin typeface="Montserrat"/>
              <a:ea typeface="Montserrat"/>
              <a:cs typeface="Montserrat"/>
              <a:sym typeface="Montserrat"/>
            </a:endParaRPr>
          </a:p>
          <a:p>
            <a:pPr indent="0" lvl="0" marL="0" rtl="0" algn="ctr">
              <a:spcBef>
                <a:spcPts val="0"/>
              </a:spcBef>
              <a:spcAft>
                <a:spcPts val="0"/>
              </a:spcAft>
              <a:buNone/>
            </a:pPr>
            <a:r>
              <a:t/>
            </a:r>
            <a:endParaRPr sz="2400">
              <a:solidFill>
                <a:srgbClr val="002D45"/>
              </a:solidFill>
              <a:latin typeface="Montserrat"/>
              <a:ea typeface="Montserrat"/>
              <a:cs typeface="Montserrat"/>
              <a:sym typeface="Montserrat"/>
            </a:endParaRPr>
          </a:p>
        </p:txBody>
      </p:sp>
      <p:pic>
        <p:nvPicPr>
          <p:cNvPr id="314" name="Google Shape;314;p40"/>
          <p:cNvPicPr preferRelativeResize="0"/>
          <p:nvPr/>
        </p:nvPicPr>
        <p:blipFill>
          <a:blip r:embed="rId5">
            <a:alphaModFix/>
          </a:blip>
          <a:stretch>
            <a:fillRect/>
          </a:stretch>
        </p:blipFill>
        <p:spPr>
          <a:xfrm>
            <a:off x="919975" y="1376601"/>
            <a:ext cx="7304050" cy="3592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41"/>
          <p:cNvSpPr txBox="1"/>
          <p:nvPr/>
        </p:nvSpPr>
        <p:spPr>
          <a:xfrm>
            <a:off x="311700" y="2256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Model Comparison</a:t>
            </a:r>
            <a:endParaRPr sz="2800">
              <a:solidFill>
                <a:srgbClr val="002D45"/>
              </a:solidFill>
              <a:latin typeface="Montserrat"/>
              <a:ea typeface="Montserrat"/>
              <a:cs typeface="Montserrat"/>
              <a:sym typeface="Montserrat"/>
            </a:endParaRPr>
          </a:p>
        </p:txBody>
      </p:sp>
      <p:graphicFrame>
        <p:nvGraphicFramePr>
          <p:cNvPr id="320" name="Google Shape;320;p41"/>
          <p:cNvGraphicFramePr/>
          <p:nvPr/>
        </p:nvGraphicFramePr>
        <p:xfrm>
          <a:off x="359875" y="823025"/>
          <a:ext cx="3000000" cy="3000000"/>
        </p:xfrm>
        <a:graphic>
          <a:graphicData uri="http://schemas.openxmlformats.org/drawingml/2006/table">
            <a:tbl>
              <a:tblPr>
                <a:noFill/>
                <a:tableStyleId>{DBCD6103-18C5-4DAA-8545-4B94071BE10C}</a:tableStyleId>
              </a:tblPr>
              <a:tblGrid>
                <a:gridCol w="1403875"/>
                <a:gridCol w="2082675"/>
                <a:gridCol w="1625825"/>
                <a:gridCol w="1795450"/>
                <a:gridCol w="1612750"/>
              </a:tblGrid>
              <a:tr h="371300">
                <a:tc>
                  <a:txBody>
                    <a:bodyPr/>
                    <a:lstStyle/>
                    <a:p>
                      <a:pPr indent="0" lvl="0" marL="0" rtl="0" algn="l">
                        <a:spcBef>
                          <a:spcPts val="0"/>
                        </a:spcBef>
                        <a:spcAft>
                          <a:spcPts val="0"/>
                        </a:spcAft>
                        <a:buNone/>
                      </a:pPr>
                      <a:r>
                        <a:rPr b="1" lang="en" sz="1300">
                          <a:solidFill>
                            <a:schemeClr val="lt1"/>
                          </a:solidFill>
                          <a:latin typeface="Open Sans"/>
                          <a:ea typeface="Open Sans"/>
                          <a:cs typeface="Open Sans"/>
                          <a:sym typeface="Open Sans"/>
                        </a:rPr>
                        <a:t>Model Name</a:t>
                      </a:r>
                      <a:endParaRPr b="1" sz="1300">
                        <a:solidFill>
                          <a:schemeClr val="lt1"/>
                        </a:solidFill>
                        <a:latin typeface="Open Sans"/>
                        <a:ea typeface="Open Sans"/>
                        <a:cs typeface="Open Sans"/>
                        <a:sym typeface="Open San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sz="1300">
                          <a:solidFill>
                            <a:schemeClr val="lt1"/>
                          </a:solidFill>
                          <a:latin typeface="Open Sans"/>
                          <a:ea typeface="Open Sans"/>
                          <a:cs typeface="Open Sans"/>
                          <a:sym typeface="Open Sans"/>
                        </a:rPr>
                        <a:t>Description</a:t>
                      </a:r>
                      <a:endParaRPr b="1" sz="1300">
                        <a:solidFill>
                          <a:schemeClr val="lt1"/>
                        </a:solidFill>
                        <a:latin typeface="Open Sans"/>
                        <a:ea typeface="Open Sans"/>
                        <a:cs typeface="Open Sans"/>
                        <a:sym typeface="Open San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sz="1300">
                          <a:solidFill>
                            <a:schemeClr val="lt1"/>
                          </a:solidFill>
                          <a:latin typeface="Open Sans"/>
                          <a:ea typeface="Open Sans"/>
                          <a:cs typeface="Open Sans"/>
                          <a:sym typeface="Open Sans"/>
                        </a:rPr>
                        <a:t>Results</a:t>
                      </a:r>
                      <a:endParaRPr b="1" sz="1300">
                        <a:solidFill>
                          <a:schemeClr val="lt1"/>
                        </a:solidFill>
                        <a:latin typeface="Open Sans"/>
                        <a:ea typeface="Open Sans"/>
                        <a:cs typeface="Open Sans"/>
                        <a:sym typeface="Open San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sz="1300">
                          <a:solidFill>
                            <a:schemeClr val="lt1"/>
                          </a:solidFill>
                          <a:latin typeface="Open Sans"/>
                          <a:ea typeface="Open Sans"/>
                          <a:cs typeface="Open Sans"/>
                          <a:sym typeface="Open Sans"/>
                        </a:rPr>
                        <a:t>Pros</a:t>
                      </a:r>
                      <a:endParaRPr b="1" sz="1300">
                        <a:solidFill>
                          <a:schemeClr val="lt1"/>
                        </a:solidFill>
                        <a:latin typeface="Open Sans"/>
                        <a:ea typeface="Open Sans"/>
                        <a:cs typeface="Open Sans"/>
                        <a:sym typeface="Open Sans"/>
                      </a:endParaRPr>
                    </a:p>
                  </a:txBody>
                  <a:tcPr marT="91425" marB="91425" marR="91425" marL="91425">
                    <a:solidFill>
                      <a:schemeClr val="accent3"/>
                    </a:solidFill>
                  </a:tcPr>
                </a:tc>
                <a:tc>
                  <a:txBody>
                    <a:bodyPr/>
                    <a:lstStyle/>
                    <a:p>
                      <a:pPr indent="0" lvl="0" marL="0" rtl="0" algn="l">
                        <a:spcBef>
                          <a:spcPts val="0"/>
                        </a:spcBef>
                        <a:spcAft>
                          <a:spcPts val="0"/>
                        </a:spcAft>
                        <a:buNone/>
                      </a:pPr>
                      <a:r>
                        <a:rPr b="1" lang="en" sz="1300">
                          <a:solidFill>
                            <a:schemeClr val="lt1"/>
                          </a:solidFill>
                          <a:latin typeface="Open Sans"/>
                          <a:ea typeface="Open Sans"/>
                          <a:cs typeface="Open Sans"/>
                          <a:sym typeface="Open Sans"/>
                        </a:rPr>
                        <a:t>Cons</a:t>
                      </a:r>
                      <a:endParaRPr b="1" sz="1300">
                        <a:solidFill>
                          <a:schemeClr val="lt1"/>
                        </a:solidFill>
                        <a:latin typeface="Open Sans"/>
                        <a:ea typeface="Open Sans"/>
                        <a:cs typeface="Open Sans"/>
                        <a:sym typeface="Open Sans"/>
                      </a:endParaRPr>
                    </a:p>
                  </a:txBody>
                  <a:tcPr marT="91425" marB="91425" marR="91425" marL="91425">
                    <a:solidFill>
                      <a:schemeClr val="accent3"/>
                    </a:solidFill>
                  </a:tcPr>
                </a:tc>
              </a:tr>
              <a:tr h="1037500">
                <a:tc>
                  <a:txBody>
                    <a:bodyPr/>
                    <a:lstStyle/>
                    <a:p>
                      <a:pPr indent="0" lvl="0" marL="0" rtl="0" algn="l">
                        <a:spcBef>
                          <a:spcPts val="0"/>
                        </a:spcBef>
                        <a:spcAft>
                          <a:spcPts val="0"/>
                        </a:spcAft>
                        <a:buNone/>
                      </a:pPr>
                      <a:r>
                        <a:t/>
                      </a:r>
                      <a:endParaRPr sz="1300">
                        <a:latin typeface="Open Sans Light"/>
                        <a:ea typeface="Open Sans Light"/>
                        <a:cs typeface="Open Sans Light"/>
                        <a:sym typeface="Open Sans Light"/>
                      </a:endParaRPr>
                    </a:p>
                    <a:p>
                      <a:pPr indent="0" lvl="0" marL="0" rtl="0" algn="l">
                        <a:lnSpc>
                          <a:spcPct val="115000"/>
                        </a:lnSpc>
                        <a:spcBef>
                          <a:spcPts val="0"/>
                        </a:spcBef>
                        <a:spcAft>
                          <a:spcPts val="600"/>
                        </a:spcAft>
                        <a:buNone/>
                      </a:pPr>
                      <a:r>
                        <a:rPr lang="en" sz="1300">
                          <a:latin typeface="Open Sans Light"/>
                          <a:ea typeface="Open Sans Light"/>
                          <a:cs typeface="Open Sans Light"/>
                          <a:sym typeface="Open Sans Light"/>
                        </a:rPr>
                        <a:t>K-Prototypes</a:t>
                      </a:r>
                      <a:br>
                        <a:rPr lang="en" sz="1300">
                          <a:latin typeface="Open Sans Light"/>
                          <a:ea typeface="Open Sans Light"/>
                          <a:cs typeface="Open Sans Light"/>
                          <a:sym typeface="Open Sans Light"/>
                        </a:rPr>
                      </a:br>
                      <a:endParaRPr sz="1300">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1300">
                          <a:latin typeface="Open Sans Light"/>
                          <a:ea typeface="Open Sans Light"/>
                          <a:cs typeface="Open Sans Light"/>
                          <a:sym typeface="Open Sans Light"/>
                        </a:rPr>
                        <a:t>Unsupervised learning clustering algorithm to handle categorical and numerical data</a:t>
                      </a:r>
                      <a:endParaRPr sz="1300">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1300">
                          <a:latin typeface="Open Sans Light"/>
                          <a:ea typeface="Open Sans Light"/>
                          <a:cs typeface="Open Sans Light"/>
                          <a:sym typeface="Open Sans Light"/>
                        </a:rPr>
                        <a:t>TBD</a:t>
                      </a:r>
                      <a:endParaRPr sz="1300">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1300">
                          <a:latin typeface="Open Sans Light"/>
                          <a:ea typeface="Open Sans Light"/>
                          <a:cs typeface="Open Sans Light"/>
                          <a:sym typeface="Open Sans Light"/>
                        </a:rPr>
                        <a:t>Works the best with </a:t>
                      </a:r>
                      <a:r>
                        <a:rPr lang="en" sz="1300">
                          <a:latin typeface="Open Sans Light"/>
                          <a:ea typeface="Open Sans Light"/>
                          <a:cs typeface="Open Sans Light"/>
                          <a:sym typeface="Open Sans Light"/>
                        </a:rPr>
                        <a:t>categorical</a:t>
                      </a:r>
                      <a:r>
                        <a:rPr lang="en" sz="1300">
                          <a:latin typeface="Open Sans Light"/>
                          <a:ea typeface="Open Sans Light"/>
                          <a:cs typeface="Open Sans Light"/>
                          <a:sym typeface="Open Sans Light"/>
                        </a:rPr>
                        <a:t> and numerical data</a:t>
                      </a:r>
                      <a:endParaRPr sz="1300">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1300">
                          <a:latin typeface="Open Sans Light"/>
                          <a:ea typeface="Open Sans Light"/>
                          <a:cs typeface="Open Sans Light"/>
                          <a:sym typeface="Open Sans Light"/>
                        </a:rPr>
                        <a:t>Difficult to find the optimal k - using Silhouette Score &amp; Elbow Method</a:t>
                      </a:r>
                      <a:endParaRPr sz="1300">
                        <a:latin typeface="Open Sans Light"/>
                        <a:ea typeface="Open Sans Light"/>
                        <a:cs typeface="Open Sans Light"/>
                        <a:sym typeface="Open Sans Light"/>
                      </a:endParaRPr>
                    </a:p>
                  </a:txBody>
                  <a:tcPr marT="91425" marB="91425" marR="91425" marL="91425" anchor="ctr"/>
                </a:tc>
              </a:tr>
              <a:tr h="1481625">
                <a:tc>
                  <a:txBody>
                    <a:bodyPr/>
                    <a:lstStyle/>
                    <a:p>
                      <a:pPr indent="0" lvl="0" marL="0" rtl="0" algn="l">
                        <a:spcBef>
                          <a:spcPts val="0"/>
                        </a:spcBef>
                        <a:spcAft>
                          <a:spcPts val="0"/>
                        </a:spcAft>
                        <a:buNone/>
                      </a:pPr>
                      <a:r>
                        <a:t/>
                      </a:r>
                      <a:endParaRPr sz="1300">
                        <a:latin typeface="Open Sans Light"/>
                        <a:ea typeface="Open Sans Light"/>
                        <a:cs typeface="Open Sans Light"/>
                        <a:sym typeface="Open Sans Light"/>
                      </a:endParaRPr>
                    </a:p>
                    <a:p>
                      <a:pPr indent="0" lvl="0" marL="0" rtl="0" algn="l">
                        <a:lnSpc>
                          <a:spcPct val="115000"/>
                        </a:lnSpc>
                        <a:spcBef>
                          <a:spcPts val="0"/>
                        </a:spcBef>
                        <a:spcAft>
                          <a:spcPts val="0"/>
                        </a:spcAft>
                        <a:buClr>
                          <a:schemeClr val="dk1"/>
                        </a:buClr>
                        <a:buSzPts val="1100"/>
                        <a:buFont typeface="Arial"/>
                        <a:buNone/>
                      </a:pPr>
                      <a:r>
                        <a:rPr lang="en" sz="1300">
                          <a:latin typeface="Open Sans Light"/>
                          <a:ea typeface="Open Sans Light"/>
                          <a:cs typeface="Open Sans Light"/>
                          <a:sym typeface="Open Sans Light"/>
                        </a:rPr>
                        <a:t>Association Rule Learning</a:t>
                      </a:r>
                      <a:endParaRPr sz="1300">
                        <a:latin typeface="Open Sans Light"/>
                        <a:ea typeface="Open Sans Light"/>
                        <a:cs typeface="Open Sans Light"/>
                        <a:sym typeface="Open Sans Light"/>
                      </a:endParaRPr>
                    </a:p>
                    <a:p>
                      <a:pPr indent="0" lvl="0" marL="0" rtl="0" algn="l">
                        <a:spcBef>
                          <a:spcPts val="600"/>
                        </a:spcBef>
                        <a:spcAft>
                          <a:spcPts val="0"/>
                        </a:spcAft>
                        <a:buNone/>
                      </a:pPr>
                      <a:r>
                        <a:t/>
                      </a:r>
                      <a:endParaRPr sz="1300">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1300">
                          <a:latin typeface="Open Sans Light"/>
                          <a:ea typeface="Open Sans Light"/>
                          <a:cs typeface="Open Sans Light"/>
                          <a:sym typeface="Open Sans Light"/>
                        </a:rPr>
                        <a:t>Unsupervised learning technique that checks for the dependency of one data item on another data item → mapping them together</a:t>
                      </a:r>
                      <a:endParaRPr sz="1300">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1300">
                          <a:latin typeface="Open Sans Light"/>
                          <a:ea typeface="Open Sans Light"/>
                          <a:cs typeface="Open Sans Light"/>
                          <a:sym typeface="Open Sans Light"/>
                        </a:rPr>
                        <a:t>Pairing of </a:t>
                      </a:r>
                      <a:r>
                        <a:rPr lang="en" sz="1300">
                          <a:latin typeface="Open Sans Light"/>
                          <a:ea typeface="Open Sans Light"/>
                          <a:cs typeface="Open Sans Light"/>
                          <a:sym typeface="Open Sans Light"/>
                        </a:rPr>
                        <a:t>symptoms may have some correlation in same type of mold </a:t>
                      </a:r>
                      <a:endParaRPr sz="1300">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0"/>
                        </a:spcAft>
                        <a:buNone/>
                      </a:pPr>
                      <a:r>
                        <a:rPr lang="en" sz="1300">
                          <a:latin typeface="Open Sans Light"/>
                          <a:ea typeface="Open Sans Light"/>
                          <a:cs typeface="Open Sans Light"/>
                          <a:sym typeface="Open Sans Light"/>
                        </a:rPr>
                        <a:t>Simple to understand</a:t>
                      </a:r>
                      <a:endParaRPr sz="1300">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rPr lang="en" sz="1300">
                          <a:latin typeface="Open Sans Light"/>
                          <a:ea typeface="Open Sans Light"/>
                          <a:cs typeface="Open Sans Light"/>
                          <a:sym typeface="Open Sans Light"/>
                        </a:rPr>
                        <a:t>No need for labeling</a:t>
                      </a:r>
                      <a:endParaRPr sz="1300">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1300">
                          <a:latin typeface="Open Sans Light"/>
                          <a:ea typeface="Open Sans Light"/>
                          <a:cs typeface="Open Sans Light"/>
                          <a:sym typeface="Open Sans Light"/>
                        </a:rPr>
                        <a:t>High sensitivity to noise</a:t>
                      </a:r>
                      <a:br>
                        <a:rPr lang="en" sz="1300">
                          <a:latin typeface="Open Sans Light"/>
                          <a:ea typeface="Open Sans Light"/>
                          <a:cs typeface="Open Sans Light"/>
                          <a:sym typeface="Open Sans Light"/>
                        </a:rPr>
                      </a:br>
                      <a:r>
                        <a:rPr lang="en" sz="1300">
                          <a:latin typeface="Open Sans Light"/>
                          <a:ea typeface="Open Sans Light"/>
                          <a:cs typeface="Open Sans Light"/>
                          <a:sym typeface="Open Sans Light"/>
                        </a:rPr>
                        <a:t>Limited in handling continuous variables</a:t>
                      </a:r>
                      <a:endParaRPr sz="1300">
                        <a:latin typeface="Open Sans Light"/>
                        <a:ea typeface="Open Sans Light"/>
                        <a:cs typeface="Open Sans Light"/>
                        <a:sym typeface="Open Sans Light"/>
                      </a:endParaRPr>
                    </a:p>
                  </a:txBody>
                  <a:tcPr marT="91425" marB="91425" marR="91425" marL="91425" anchor="ctr"/>
                </a:tc>
              </a:tr>
              <a:tr h="1111775">
                <a:tc>
                  <a:txBody>
                    <a:bodyPr/>
                    <a:lstStyle/>
                    <a:p>
                      <a:pPr indent="0" lvl="0" marL="0" rtl="0" algn="l">
                        <a:spcBef>
                          <a:spcPts val="0"/>
                        </a:spcBef>
                        <a:spcAft>
                          <a:spcPts val="0"/>
                        </a:spcAft>
                        <a:buNone/>
                      </a:pPr>
                      <a:r>
                        <a:t/>
                      </a:r>
                      <a:endParaRPr sz="1300">
                        <a:latin typeface="Open Sans Light"/>
                        <a:ea typeface="Open Sans Light"/>
                        <a:cs typeface="Open Sans Light"/>
                        <a:sym typeface="Open Sans Light"/>
                      </a:endParaRPr>
                    </a:p>
                    <a:p>
                      <a:pPr indent="0" lvl="0" marL="0" rtl="0" algn="l">
                        <a:lnSpc>
                          <a:spcPct val="115000"/>
                        </a:lnSpc>
                        <a:spcBef>
                          <a:spcPts val="0"/>
                        </a:spcBef>
                        <a:spcAft>
                          <a:spcPts val="0"/>
                        </a:spcAft>
                        <a:buNone/>
                      </a:pPr>
                      <a:r>
                        <a:rPr lang="en" sz="1300">
                          <a:latin typeface="Open Sans Light"/>
                          <a:ea typeface="Open Sans Light"/>
                          <a:cs typeface="Open Sans Light"/>
                          <a:sym typeface="Open Sans Light"/>
                        </a:rPr>
                        <a:t>SVM</a:t>
                      </a:r>
                      <a:endParaRPr sz="1300">
                        <a:latin typeface="Open Sans Light"/>
                        <a:ea typeface="Open Sans Light"/>
                        <a:cs typeface="Open Sans Light"/>
                        <a:sym typeface="Open Sans Light"/>
                      </a:endParaRPr>
                    </a:p>
                    <a:p>
                      <a:pPr indent="0" lvl="0" marL="0" rtl="0" algn="l">
                        <a:spcBef>
                          <a:spcPts val="600"/>
                        </a:spcBef>
                        <a:spcAft>
                          <a:spcPts val="0"/>
                        </a:spcAft>
                        <a:buNone/>
                      </a:pPr>
                      <a:r>
                        <a:t/>
                      </a:r>
                      <a:endParaRPr sz="1300">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1300">
                          <a:latin typeface="Open Sans Light"/>
                          <a:ea typeface="Open Sans Light"/>
                          <a:cs typeface="Open Sans Light"/>
                          <a:sym typeface="Open Sans Light"/>
                        </a:rPr>
                        <a:t>Supervised machine learning algorithm used for classification and regression tasks</a:t>
                      </a:r>
                      <a:endParaRPr sz="1300">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1300">
                          <a:latin typeface="Open Sans Light"/>
                          <a:ea typeface="Open Sans Light"/>
                          <a:cs typeface="Open Sans Light"/>
                          <a:sym typeface="Open Sans Light"/>
                        </a:rPr>
                        <a:t>Strong predictive ability for certain molds</a:t>
                      </a:r>
                      <a:endParaRPr sz="1300">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sz="1300">
                          <a:latin typeface="Open Sans Light"/>
                          <a:ea typeface="Open Sans Light"/>
                          <a:cs typeface="Open Sans Light"/>
                          <a:sym typeface="Open Sans Light"/>
                        </a:rPr>
                        <a:t>Strong prediction for particular molds with high dimensions of features</a:t>
                      </a:r>
                      <a:endParaRPr sz="1300">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0"/>
                        </a:spcAft>
                        <a:buNone/>
                      </a:pPr>
                      <a:r>
                        <a:rPr lang="en" sz="1300">
                          <a:latin typeface="Open Sans Light"/>
                          <a:ea typeface="Open Sans Light"/>
                          <a:cs typeface="Open Sans Light"/>
                          <a:sym typeface="Open Sans Light"/>
                        </a:rPr>
                        <a:t>Computationally expensive</a:t>
                      </a:r>
                      <a:endParaRPr sz="1300">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rPr lang="en" sz="1300">
                          <a:latin typeface="Open Sans Light"/>
                          <a:ea typeface="Open Sans Light"/>
                          <a:cs typeface="Open Sans Light"/>
                          <a:sym typeface="Open Sans Light"/>
                        </a:rPr>
                        <a:t>Difficult interpretability</a:t>
                      </a:r>
                      <a:endParaRPr sz="1300">
                        <a:latin typeface="Open Sans Light"/>
                        <a:ea typeface="Open Sans Light"/>
                        <a:cs typeface="Open Sans Light"/>
                        <a:sym typeface="Open Sans Light"/>
                      </a:endParaRPr>
                    </a:p>
                  </a:txBody>
                  <a:tcPr marT="91425" marB="91425" marR="91425" marL="91425"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pic>
        <p:nvPicPr>
          <p:cNvPr id="65" name="Google Shape;65;p15"/>
          <p:cNvPicPr preferRelativeResize="0"/>
          <p:nvPr/>
        </p:nvPicPr>
        <p:blipFill>
          <a:blip r:embed="rId4">
            <a:alphaModFix/>
          </a:blip>
          <a:stretch>
            <a:fillRect/>
          </a:stretch>
        </p:blipFill>
        <p:spPr>
          <a:xfrm>
            <a:off x="3914100" y="1183875"/>
            <a:ext cx="1315800" cy="1362600"/>
          </a:xfrm>
          <a:prstGeom prst="ellipse">
            <a:avLst/>
          </a:prstGeom>
          <a:noFill/>
          <a:ln>
            <a:noFill/>
          </a:ln>
        </p:spPr>
      </p:pic>
      <p:pic>
        <p:nvPicPr>
          <p:cNvPr id="66" name="Google Shape;66;p15"/>
          <p:cNvPicPr preferRelativeResize="0"/>
          <p:nvPr/>
        </p:nvPicPr>
        <p:blipFill rotWithShape="1">
          <a:blip r:embed="rId5">
            <a:alphaModFix/>
          </a:blip>
          <a:srcRect b="13601" l="8407" r="9806" t="22870"/>
          <a:stretch/>
        </p:blipFill>
        <p:spPr>
          <a:xfrm>
            <a:off x="1100650" y="1183875"/>
            <a:ext cx="1315800" cy="1362600"/>
          </a:xfrm>
          <a:prstGeom prst="ellipse">
            <a:avLst/>
          </a:prstGeom>
          <a:noFill/>
          <a:ln>
            <a:noFill/>
          </a:ln>
        </p:spPr>
      </p:pic>
      <p:sp>
        <p:nvSpPr>
          <p:cNvPr id="67" name="Google Shape;67;p1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Meet </a:t>
            </a:r>
            <a:r>
              <a:rPr lang="en" sz="2800">
                <a:solidFill>
                  <a:srgbClr val="002D45"/>
                </a:solidFill>
                <a:latin typeface="Montserrat"/>
                <a:ea typeface="Montserrat"/>
                <a:cs typeface="Montserrat"/>
                <a:sym typeface="Montserrat"/>
              </a:rPr>
              <a:t>Our Team!</a:t>
            </a:r>
            <a:endParaRPr sz="2800">
              <a:solidFill>
                <a:srgbClr val="002D45"/>
              </a:solidFill>
              <a:latin typeface="Montserrat"/>
              <a:ea typeface="Montserrat"/>
              <a:cs typeface="Montserrat"/>
              <a:sym typeface="Montserrat"/>
            </a:endParaRPr>
          </a:p>
        </p:txBody>
      </p:sp>
      <p:sp>
        <p:nvSpPr>
          <p:cNvPr id="68" name="Google Shape;68;p15"/>
          <p:cNvSpPr txBox="1"/>
          <p:nvPr/>
        </p:nvSpPr>
        <p:spPr>
          <a:xfrm>
            <a:off x="729850" y="25627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300"/>
              </a:spcAft>
              <a:buNone/>
            </a:pPr>
            <a:r>
              <a:rPr b="1" lang="en">
                <a:solidFill>
                  <a:srgbClr val="002A44"/>
                </a:solidFill>
                <a:latin typeface="Open Sans"/>
                <a:ea typeface="Open Sans"/>
                <a:cs typeface="Open Sans"/>
                <a:sym typeface="Open Sans"/>
              </a:rPr>
              <a:t>Tiffany Truong</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Cal Poly Pomona</a:t>
            </a:r>
            <a:endParaRPr>
              <a:solidFill>
                <a:srgbClr val="002A44"/>
              </a:solidFill>
              <a:latin typeface="Open Sans Light"/>
              <a:ea typeface="Open Sans Light"/>
              <a:cs typeface="Open Sans Light"/>
              <a:sym typeface="Open Sans Light"/>
            </a:endParaRPr>
          </a:p>
        </p:txBody>
      </p:sp>
      <p:sp>
        <p:nvSpPr>
          <p:cNvPr id="69" name="Google Shape;69;p15"/>
          <p:cNvSpPr/>
          <p:nvPr/>
        </p:nvSpPr>
        <p:spPr>
          <a:xfrm>
            <a:off x="2448850" y="3016350"/>
            <a:ext cx="1362600" cy="1379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70" name="Google Shape;70;p15"/>
          <p:cNvSpPr txBox="1"/>
          <p:nvPr/>
        </p:nvSpPr>
        <p:spPr>
          <a:xfrm>
            <a:off x="1682200" y="4370350"/>
            <a:ext cx="28959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Megan Kang</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California State University - Long Beach</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71" name="Google Shape;71;p15"/>
          <p:cNvSpPr txBox="1"/>
          <p:nvPr/>
        </p:nvSpPr>
        <p:spPr>
          <a:xfrm>
            <a:off x="3543300" y="25627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Ilda Martinez</a:t>
            </a:r>
            <a:endParaRPr b="1">
              <a:solidFill>
                <a:srgbClr val="002A44"/>
              </a:solidFill>
              <a:latin typeface="Open Sans"/>
              <a:ea typeface="Open Sans"/>
              <a:cs typeface="Open Sans"/>
              <a:sym typeface="Open Sans"/>
            </a:endParaRPr>
          </a:p>
          <a:p>
            <a:pPr indent="0" lvl="0" marL="0" rtl="0" algn="ctr">
              <a:spcBef>
                <a:spcPts val="300"/>
              </a:spcBef>
              <a:spcAft>
                <a:spcPts val="0"/>
              </a:spcAft>
              <a:buClr>
                <a:schemeClr val="dk1"/>
              </a:buClr>
              <a:buSzPts val="1100"/>
              <a:buFont typeface="Arial"/>
              <a:buNone/>
            </a:pPr>
            <a:r>
              <a:rPr lang="en">
                <a:solidFill>
                  <a:schemeClr val="dk2"/>
                </a:solidFill>
                <a:latin typeface="Open Sans Light"/>
                <a:ea typeface="Open Sans Light"/>
                <a:cs typeface="Open Sans Light"/>
                <a:sym typeface="Open Sans Light"/>
              </a:rPr>
              <a:t>California State University - San Bernardino</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72" name="Google Shape;72;p15"/>
          <p:cNvSpPr/>
          <p:nvPr/>
        </p:nvSpPr>
        <p:spPr>
          <a:xfrm>
            <a:off x="5229900" y="3016350"/>
            <a:ext cx="1362600" cy="1379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73" name="Google Shape;73;p15"/>
          <p:cNvSpPr txBox="1"/>
          <p:nvPr/>
        </p:nvSpPr>
        <p:spPr>
          <a:xfrm>
            <a:off x="4882500" y="4423448"/>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Ayelet Kleinerman</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Pomona College</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74" name="Google Shape;74;p15"/>
          <p:cNvSpPr txBox="1"/>
          <p:nvPr/>
        </p:nvSpPr>
        <p:spPr>
          <a:xfrm>
            <a:off x="6258650" y="2562725"/>
            <a:ext cx="22536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Max Ju</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California State University - Long Beach</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sz="1200">
              <a:solidFill>
                <a:srgbClr val="002A44"/>
              </a:solidFill>
              <a:latin typeface="Open Sans"/>
              <a:ea typeface="Open Sans"/>
              <a:cs typeface="Open Sans"/>
              <a:sym typeface="Open Sans"/>
            </a:endParaRPr>
          </a:p>
        </p:txBody>
      </p:sp>
      <p:sp>
        <p:nvSpPr>
          <p:cNvPr id="75" name="Google Shape;75;p15"/>
          <p:cNvSpPr/>
          <p:nvPr/>
        </p:nvSpPr>
        <p:spPr>
          <a:xfrm>
            <a:off x="6704150" y="1183863"/>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76" name="Google Shape;76;p15"/>
          <p:cNvPicPr preferRelativeResize="0"/>
          <p:nvPr/>
        </p:nvPicPr>
        <p:blipFill rotWithShape="1">
          <a:blip r:embed="rId6">
            <a:alphaModFix/>
          </a:blip>
          <a:srcRect b="21062" l="-719" r="720" t="10486"/>
          <a:stretch/>
        </p:blipFill>
        <p:spPr>
          <a:xfrm>
            <a:off x="2472250" y="3016350"/>
            <a:ext cx="1315800" cy="1379700"/>
          </a:xfrm>
          <a:prstGeom prst="ellipse">
            <a:avLst/>
          </a:prstGeom>
          <a:noFill/>
          <a:ln>
            <a:noFill/>
          </a:ln>
        </p:spPr>
      </p:pic>
      <p:pic>
        <p:nvPicPr>
          <p:cNvPr id="77" name="Google Shape;77;p15"/>
          <p:cNvPicPr preferRelativeResize="0"/>
          <p:nvPr/>
        </p:nvPicPr>
        <p:blipFill rotWithShape="1">
          <a:blip r:embed="rId7">
            <a:alphaModFix/>
          </a:blip>
          <a:srcRect b="16038" l="8088" r="18382" t="16058"/>
          <a:stretch/>
        </p:blipFill>
        <p:spPr>
          <a:xfrm>
            <a:off x="6660650" y="1140975"/>
            <a:ext cx="1449600" cy="14484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4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Insights and Key Findings</a:t>
            </a:r>
            <a:endParaRPr sz="2800">
              <a:solidFill>
                <a:srgbClr val="002D45"/>
              </a:solidFill>
              <a:latin typeface="Montserrat"/>
              <a:ea typeface="Montserrat"/>
              <a:cs typeface="Montserrat"/>
              <a:sym typeface="Montserrat"/>
            </a:endParaRPr>
          </a:p>
        </p:txBody>
      </p:sp>
      <p:sp>
        <p:nvSpPr>
          <p:cNvPr id="326" name="Google Shape;326;p42"/>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People who say that they have specific symptoms (e.g. Trouble finding the right word or Brain Fog) may have similar mold types in their homes that may be affecting their health </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Shown in Association Rule Learning</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Currently, working on these algorithms that we discussed to find better correlations/visualizations for more accurate results. </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p43"/>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Final Thoughts</a:t>
            </a:r>
            <a:endParaRPr sz="2800">
              <a:solidFill>
                <a:srgbClr val="002D45"/>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4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What We Learned</a:t>
            </a:r>
            <a:endParaRPr sz="2800">
              <a:solidFill>
                <a:srgbClr val="002D45"/>
              </a:solidFill>
              <a:latin typeface="Montserrat"/>
              <a:ea typeface="Montserrat"/>
              <a:cs typeface="Montserrat"/>
              <a:sym typeface="Montserrat"/>
            </a:endParaRPr>
          </a:p>
        </p:txBody>
      </p:sp>
      <p:sp>
        <p:nvSpPr>
          <p:cNvPr id="337" name="Google Shape;337;p44"/>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Unsupervised Learning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Python Libraries </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KModes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New ML Concepts: </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K-Prototypes, K-Means Clustering</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Association Rule Learning</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Principal Component Analysis (PCA), t-Distributed Stochastic Neighbor Embedding (t-SNE)</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SVM (Support Vector Machine) Learning </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4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Potential Next Steps</a:t>
            </a:r>
            <a:endParaRPr sz="2800">
              <a:solidFill>
                <a:srgbClr val="002D45"/>
              </a:solidFill>
              <a:latin typeface="Montserrat"/>
              <a:ea typeface="Montserrat"/>
              <a:cs typeface="Montserrat"/>
              <a:sym typeface="Montserrat"/>
            </a:endParaRPr>
          </a:p>
        </p:txBody>
      </p:sp>
      <p:sp>
        <p:nvSpPr>
          <p:cNvPr id="343" name="Google Shape;343;p45"/>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Improve our current models for better results and accuracy</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Analyze which model results in the best accuracy</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Using what we know from K-Prototypes, Principal Component Analysis (PCA), Association Rule learning, Support Vector Machines (SVM) and more, we will look into clustering/visualizations that would aid us in better results </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46"/>
          <p:cNvSpPr txBox="1"/>
          <p:nvPr/>
        </p:nvSpPr>
        <p:spPr>
          <a:xfrm>
            <a:off x="301175" y="2578825"/>
            <a:ext cx="7894200" cy="205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lang="en" sz="4800">
                <a:solidFill>
                  <a:srgbClr val="C1F400"/>
                </a:solidFill>
                <a:latin typeface="Montserrat"/>
                <a:ea typeface="Montserrat"/>
                <a:cs typeface="Montserrat"/>
                <a:sym typeface="Montserrat"/>
              </a:rPr>
              <a:t>Questions?</a:t>
            </a:r>
            <a:endParaRPr b="1" i="0" sz="4800" u="none" cap="none" strike="noStrike">
              <a:solidFill>
                <a:srgbClr val="C1F4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pic>
        <p:nvPicPr>
          <p:cNvPr id="82" name="Google Shape;82;p16"/>
          <p:cNvPicPr preferRelativeResize="0"/>
          <p:nvPr/>
        </p:nvPicPr>
        <p:blipFill>
          <a:blip r:embed="rId4">
            <a:alphaModFix/>
          </a:blip>
          <a:stretch>
            <a:fillRect/>
          </a:stretch>
        </p:blipFill>
        <p:spPr>
          <a:xfrm>
            <a:off x="5655475" y="1945875"/>
            <a:ext cx="1362600" cy="1362600"/>
          </a:xfrm>
          <a:prstGeom prst="ellipse">
            <a:avLst/>
          </a:prstGeom>
          <a:noFill/>
          <a:ln>
            <a:noFill/>
          </a:ln>
        </p:spPr>
      </p:pic>
      <p:sp>
        <p:nvSpPr>
          <p:cNvPr id="83" name="Google Shape;83;p1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Our AI Studio TA and </a:t>
            </a:r>
            <a:r>
              <a:rPr lang="en" sz="2800">
                <a:solidFill>
                  <a:srgbClr val="002D45"/>
                </a:solidFill>
                <a:latin typeface="Montserrat"/>
                <a:ea typeface="Montserrat"/>
                <a:cs typeface="Montserrat"/>
                <a:sym typeface="Montserrat"/>
              </a:rPr>
              <a:t>Challenge </a:t>
            </a:r>
            <a:r>
              <a:rPr lang="en" sz="2800">
                <a:solidFill>
                  <a:srgbClr val="002D45"/>
                </a:solidFill>
                <a:latin typeface="Montserrat"/>
                <a:ea typeface="Montserrat"/>
                <a:cs typeface="Montserrat"/>
                <a:sym typeface="Montserrat"/>
              </a:rPr>
              <a:t>Advisor</a:t>
            </a:r>
            <a:endParaRPr sz="2800">
              <a:solidFill>
                <a:srgbClr val="002D45"/>
              </a:solidFill>
              <a:latin typeface="Montserrat"/>
              <a:ea typeface="Montserrat"/>
              <a:cs typeface="Montserrat"/>
              <a:sym typeface="Montserrat"/>
            </a:endParaRPr>
          </a:p>
        </p:txBody>
      </p:sp>
      <p:sp>
        <p:nvSpPr>
          <p:cNvPr id="84" name="Google Shape;84;p16"/>
          <p:cNvSpPr txBox="1"/>
          <p:nvPr/>
        </p:nvSpPr>
        <p:spPr>
          <a:xfrm>
            <a:off x="1720450" y="33247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300"/>
              </a:spcAft>
              <a:buNone/>
            </a:pPr>
            <a:r>
              <a:rPr b="1" lang="en">
                <a:solidFill>
                  <a:srgbClr val="002A44"/>
                </a:solidFill>
                <a:latin typeface="Open Sans"/>
                <a:ea typeface="Open Sans"/>
                <a:cs typeface="Open Sans"/>
                <a:sym typeface="Open Sans"/>
              </a:rPr>
              <a:t>Swagath Babu</a:t>
            </a:r>
            <a:br>
              <a:rPr b="1" lang="en">
                <a:solidFill>
                  <a:srgbClr val="002A44"/>
                </a:solidFill>
                <a:latin typeface="Open Sans"/>
                <a:ea typeface="Open Sans"/>
                <a:cs typeface="Open Sans"/>
                <a:sym typeface="Open Sans"/>
              </a:rPr>
            </a:br>
            <a:r>
              <a:rPr lang="en">
                <a:solidFill>
                  <a:srgbClr val="595959"/>
                </a:solidFill>
                <a:latin typeface="Open Sans Light"/>
                <a:ea typeface="Open Sans Light"/>
                <a:cs typeface="Open Sans Light"/>
                <a:sym typeface="Open Sans Light"/>
              </a:rPr>
              <a:t>AI Studio TA</a:t>
            </a:r>
            <a:endParaRPr>
              <a:solidFill>
                <a:srgbClr val="002A44"/>
              </a:solidFill>
              <a:latin typeface="Open Sans Light"/>
              <a:ea typeface="Open Sans Light"/>
              <a:cs typeface="Open Sans Light"/>
              <a:sym typeface="Open Sans Light"/>
            </a:endParaRPr>
          </a:p>
        </p:txBody>
      </p:sp>
      <p:sp>
        <p:nvSpPr>
          <p:cNvPr id="85" name="Google Shape;85;p16"/>
          <p:cNvSpPr/>
          <p:nvPr/>
        </p:nvSpPr>
        <p:spPr>
          <a:xfrm>
            <a:off x="2067850" y="1945863"/>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86" name="Google Shape;86;p16"/>
          <p:cNvSpPr txBox="1"/>
          <p:nvPr/>
        </p:nvSpPr>
        <p:spPr>
          <a:xfrm>
            <a:off x="5308075" y="33247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2A44"/>
                </a:solidFill>
                <a:latin typeface="Open Sans"/>
                <a:ea typeface="Open Sans"/>
                <a:cs typeface="Open Sans"/>
                <a:sym typeface="Open Sans"/>
              </a:rPr>
              <a:t>Corey Levy</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Challenge Advisor</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a:solidFill>
                <a:srgbClr val="595959"/>
              </a:solidFill>
              <a:latin typeface="Open Sans Light"/>
              <a:ea typeface="Open Sans Light"/>
              <a:cs typeface="Open Sans Light"/>
              <a:sym typeface="Open Sans Light"/>
            </a:endParaRPr>
          </a:p>
        </p:txBody>
      </p:sp>
      <p:pic>
        <p:nvPicPr>
          <p:cNvPr id="87" name="Google Shape;87;p16"/>
          <p:cNvPicPr preferRelativeResize="0"/>
          <p:nvPr/>
        </p:nvPicPr>
        <p:blipFill>
          <a:blip r:embed="rId5">
            <a:alphaModFix/>
          </a:blip>
          <a:stretch>
            <a:fillRect/>
          </a:stretch>
        </p:blipFill>
        <p:spPr>
          <a:xfrm>
            <a:off x="2067850" y="1945875"/>
            <a:ext cx="1362600" cy="13626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17"/>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AI Studio Project Overview</a:t>
            </a:r>
            <a:endParaRPr sz="2800">
              <a:solidFill>
                <a:srgbClr val="002D45"/>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18"/>
          <p:cNvSpPr txBox="1"/>
          <p:nvPr/>
        </p:nvSpPr>
        <p:spPr>
          <a:xfrm>
            <a:off x="3953250" y="304925"/>
            <a:ext cx="1237500" cy="143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0"/>
              <a:buFont typeface="Arial"/>
              <a:buNone/>
            </a:pPr>
            <a:r>
              <a:rPr b="1" i="0" lang="en" sz="16000" u="none" cap="none" strike="noStrike">
                <a:solidFill>
                  <a:srgbClr val="C1F400"/>
                </a:solidFill>
                <a:latin typeface="Montserrat"/>
                <a:ea typeface="Montserrat"/>
                <a:cs typeface="Montserrat"/>
                <a:sym typeface="Montserrat"/>
              </a:rPr>
              <a:t>“</a:t>
            </a:r>
            <a:endParaRPr b="1" i="0" sz="16000" u="none" cap="none" strike="noStrike">
              <a:solidFill>
                <a:srgbClr val="C1F400"/>
              </a:solidFill>
              <a:latin typeface="Montserrat"/>
              <a:ea typeface="Montserrat"/>
              <a:cs typeface="Montserrat"/>
              <a:sym typeface="Montserrat"/>
            </a:endParaRPr>
          </a:p>
        </p:txBody>
      </p:sp>
      <p:cxnSp>
        <p:nvCxnSpPr>
          <p:cNvPr id="98" name="Google Shape;98;p18"/>
          <p:cNvCxnSpPr/>
          <p:nvPr/>
        </p:nvCxnSpPr>
        <p:spPr>
          <a:xfrm>
            <a:off x="3789600" y="3830950"/>
            <a:ext cx="1564800" cy="0"/>
          </a:xfrm>
          <a:prstGeom prst="straightConnector1">
            <a:avLst/>
          </a:prstGeom>
          <a:noFill/>
          <a:ln cap="flat" cmpd="sng" w="38100">
            <a:solidFill>
              <a:srgbClr val="C1F400"/>
            </a:solidFill>
            <a:prstDash val="solid"/>
            <a:round/>
            <a:headEnd len="sm" w="sm" type="none"/>
            <a:tailEnd len="sm" w="sm" type="none"/>
          </a:ln>
        </p:spPr>
      </p:cxnSp>
      <p:sp>
        <p:nvSpPr>
          <p:cNvPr id="99" name="Google Shape;99;p18"/>
          <p:cNvSpPr txBox="1"/>
          <p:nvPr/>
        </p:nvSpPr>
        <p:spPr>
          <a:xfrm>
            <a:off x="2967150" y="4176000"/>
            <a:ext cx="3209700" cy="62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00" name="Google Shape;100;p18"/>
          <p:cNvSpPr txBox="1"/>
          <p:nvPr/>
        </p:nvSpPr>
        <p:spPr>
          <a:xfrm>
            <a:off x="740400" y="1909425"/>
            <a:ext cx="7663200" cy="226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FFFFFF"/>
                </a:solidFill>
                <a:latin typeface="Montserrat"/>
                <a:ea typeface="Montserrat"/>
                <a:cs typeface="Montserrat"/>
                <a:sym typeface="Montserrat"/>
              </a:rPr>
              <a:t>Using unsupervised &amp; supervised learning models to predict mold species in your homes that are potentially linked to symptoms</a:t>
            </a:r>
            <a:endParaRPr sz="2800">
              <a:solidFill>
                <a:srgbClr val="FFFFFF"/>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19"/>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Our Goal</a:t>
            </a:r>
            <a:endParaRPr sz="2800">
              <a:solidFill>
                <a:srgbClr val="002D45"/>
              </a:solidFill>
              <a:latin typeface="Montserrat"/>
              <a:ea typeface="Montserrat"/>
              <a:cs typeface="Montserrat"/>
              <a:sym typeface="Montserrat"/>
            </a:endParaRPr>
          </a:p>
        </p:txBody>
      </p:sp>
      <p:sp>
        <p:nvSpPr>
          <p:cNvPr id="106" name="Google Shape;106;p19"/>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Finding the optimal model for predicting mold species from symptoms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Draw correlations and conclusions between mold types and symptoms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Improve our model to incorporate other factors from the dataset such as location and diagnoses</a:t>
            </a:r>
            <a:endParaRPr>
              <a:solidFill>
                <a:schemeClr val="dk2"/>
              </a:solidFill>
              <a:latin typeface="Open Sans Light"/>
              <a:ea typeface="Open Sans Light"/>
              <a:cs typeface="Open Sans Light"/>
              <a:sym typeface="Open Sans Light"/>
            </a:endParaRPr>
          </a:p>
        </p:txBody>
      </p:sp>
      <p:pic>
        <p:nvPicPr>
          <p:cNvPr id="107" name="Google Shape;107;p19"/>
          <p:cNvPicPr preferRelativeResize="0"/>
          <p:nvPr/>
        </p:nvPicPr>
        <p:blipFill>
          <a:blip r:embed="rId4">
            <a:alphaModFix/>
          </a:blip>
          <a:stretch>
            <a:fillRect/>
          </a:stretch>
        </p:blipFill>
        <p:spPr>
          <a:xfrm>
            <a:off x="784402" y="2509576"/>
            <a:ext cx="3576151" cy="1946974"/>
          </a:xfrm>
          <a:prstGeom prst="rect">
            <a:avLst/>
          </a:prstGeom>
          <a:noFill/>
          <a:ln>
            <a:noFill/>
          </a:ln>
        </p:spPr>
      </p:pic>
      <p:pic>
        <p:nvPicPr>
          <p:cNvPr id="108" name="Google Shape;108;p19"/>
          <p:cNvPicPr preferRelativeResize="0"/>
          <p:nvPr/>
        </p:nvPicPr>
        <p:blipFill>
          <a:blip r:embed="rId5">
            <a:alphaModFix/>
          </a:blip>
          <a:stretch>
            <a:fillRect/>
          </a:stretch>
        </p:blipFill>
        <p:spPr>
          <a:xfrm>
            <a:off x="5343481" y="2461494"/>
            <a:ext cx="3048019" cy="204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Business Impact</a:t>
            </a:r>
            <a:endParaRPr sz="2800">
              <a:solidFill>
                <a:srgbClr val="002D45"/>
              </a:solidFill>
              <a:latin typeface="Montserrat"/>
              <a:ea typeface="Montserrat"/>
              <a:cs typeface="Montserrat"/>
              <a:sym typeface="Montserrat"/>
            </a:endParaRPr>
          </a:p>
        </p:txBody>
      </p:sp>
      <p:sp>
        <p:nvSpPr>
          <p:cNvPr id="114" name="Google Shape;114;p20"/>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Public &amp; Practitioners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Keeping homes and families safe from mold</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Spread awareness about possible mold types in homes to people who are facing health symptoms</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t/>
            </a:r>
            <a:endParaRPr>
              <a:solidFill>
                <a:schemeClr val="dk2"/>
              </a:solidFill>
              <a:latin typeface="Open Sans Light"/>
              <a:ea typeface="Open Sans Light"/>
              <a:cs typeface="Open Sans Light"/>
              <a:sym typeface="Open Sans Light"/>
            </a:endParaRPr>
          </a:p>
        </p:txBody>
      </p:sp>
      <p:pic>
        <p:nvPicPr>
          <p:cNvPr id="115" name="Google Shape;115;p20"/>
          <p:cNvPicPr preferRelativeResize="0"/>
          <p:nvPr/>
        </p:nvPicPr>
        <p:blipFill>
          <a:blip r:embed="rId4">
            <a:alphaModFix/>
          </a:blip>
          <a:stretch>
            <a:fillRect/>
          </a:stretch>
        </p:blipFill>
        <p:spPr>
          <a:xfrm>
            <a:off x="2272900" y="2341175"/>
            <a:ext cx="4598200" cy="244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Our Approach</a:t>
            </a:r>
            <a:endParaRPr sz="2800">
              <a:solidFill>
                <a:srgbClr val="002D45"/>
              </a:solidFill>
              <a:latin typeface="Montserrat"/>
              <a:ea typeface="Montserrat"/>
              <a:cs typeface="Montserrat"/>
              <a:sym typeface="Montserrat"/>
            </a:endParaRPr>
          </a:p>
        </p:txBody>
      </p:sp>
      <p:grpSp>
        <p:nvGrpSpPr>
          <p:cNvPr id="121" name="Google Shape;121;p21"/>
          <p:cNvGrpSpPr/>
          <p:nvPr/>
        </p:nvGrpSpPr>
        <p:grpSpPr>
          <a:xfrm>
            <a:off x="4513724" y="1718601"/>
            <a:ext cx="2535248" cy="1875174"/>
            <a:chOff x="4526674" y="1711475"/>
            <a:chExt cx="2535248" cy="1875174"/>
          </a:xfrm>
        </p:grpSpPr>
        <p:sp>
          <p:nvSpPr>
            <p:cNvPr id="122" name="Google Shape;122;p21"/>
            <p:cNvSpPr/>
            <p:nvPr/>
          </p:nvSpPr>
          <p:spPr>
            <a:xfrm>
              <a:off x="4849302" y="3079475"/>
              <a:ext cx="1958400" cy="13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21"/>
            <p:cNvGrpSpPr/>
            <p:nvPr/>
          </p:nvGrpSpPr>
          <p:grpSpPr>
            <a:xfrm>
              <a:off x="4526674" y="1711475"/>
              <a:ext cx="2535248" cy="1875174"/>
              <a:chOff x="4526674" y="1711475"/>
              <a:chExt cx="2535248" cy="1875174"/>
            </a:xfrm>
          </p:grpSpPr>
          <p:grpSp>
            <p:nvGrpSpPr>
              <p:cNvPr id="124" name="Google Shape;124;p21"/>
              <p:cNvGrpSpPr/>
              <p:nvPr/>
            </p:nvGrpSpPr>
            <p:grpSpPr>
              <a:xfrm>
                <a:off x="4808316" y="2800065"/>
                <a:ext cx="92400" cy="411825"/>
                <a:chOff x="845575" y="2563700"/>
                <a:chExt cx="92400" cy="411825"/>
              </a:xfrm>
            </p:grpSpPr>
            <p:cxnSp>
              <p:nvCxnSpPr>
                <p:cNvPr id="125" name="Google Shape;125;p2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6" name="Google Shape;126;p21"/>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21"/>
              <p:cNvSpPr txBox="1"/>
              <p:nvPr/>
            </p:nvSpPr>
            <p:spPr>
              <a:xfrm>
                <a:off x="4526674" y="3215249"/>
                <a:ext cx="84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Oc</a:t>
                </a:r>
                <a:r>
                  <a:rPr b="1" lang="en" sz="1200">
                    <a:latin typeface="Roboto"/>
                    <a:ea typeface="Roboto"/>
                    <a:cs typeface="Roboto"/>
                    <a:sym typeface="Roboto"/>
                  </a:rPr>
                  <a:t>t-Nov</a:t>
                </a:r>
                <a:endParaRPr b="1" sz="1200">
                  <a:latin typeface="Roboto"/>
                  <a:ea typeface="Roboto"/>
                  <a:cs typeface="Roboto"/>
                  <a:sym typeface="Roboto"/>
                </a:endParaRPr>
              </a:p>
            </p:txBody>
          </p:sp>
          <p:sp>
            <p:nvSpPr>
              <p:cNvPr id="128" name="Google Shape;128;p21"/>
              <p:cNvSpPr txBox="1"/>
              <p:nvPr/>
            </p:nvSpPr>
            <p:spPr>
              <a:xfrm>
                <a:off x="4808323" y="1711475"/>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Modeling and Evaluating and Testing</a:t>
                </a:r>
                <a:endParaRPr b="1" sz="9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After researching various unsupervised clustering and association models, we begin attempting to implement them. Comparing results through tabulated data, graphs, and other visualizations. </a:t>
                </a:r>
                <a:endParaRPr b="1" sz="800">
                  <a:latin typeface="Roboto"/>
                  <a:ea typeface="Roboto"/>
                  <a:cs typeface="Roboto"/>
                  <a:sym typeface="Roboto"/>
                </a:endParaRPr>
              </a:p>
            </p:txBody>
          </p:sp>
        </p:grpSp>
      </p:grpSp>
      <p:grpSp>
        <p:nvGrpSpPr>
          <p:cNvPr id="129" name="Google Shape;129;p21"/>
          <p:cNvGrpSpPr/>
          <p:nvPr/>
        </p:nvGrpSpPr>
        <p:grpSpPr>
          <a:xfrm>
            <a:off x="6422848" y="2709725"/>
            <a:ext cx="2721152" cy="1960350"/>
            <a:chOff x="6435798" y="2702599"/>
            <a:chExt cx="2721152" cy="1960350"/>
          </a:xfrm>
        </p:grpSpPr>
        <p:sp>
          <p:nvSpPr>
            <p:cNvPr id="130" name="Google Shape;130;p21"/>
            <p:cNvSpPr/>
            <p:nvPr/>
          </p:nvSpPr>
          <p:spPr>
            <a:xfrm>
              <a:off x="6807650" y="3079475"/>
              <a:ext cx="2349300" cy="133500"/>
            </a:xfrm>
            <a:prstGeom prst="rect">
              <a:avLst/>
            </a:prstGeom>
            <a:solidFill>
              <a:srgbClr val="A2C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21"/>
            <p:cNvGrpSpPr/>
            <p:nvPr/>
          </p:nvGrpSpPr>
          <p:grpSpPr>
            <a:xfrm>
              <a:off x="6435798" y="2702599"/>
              <a:ext cx="2487377" cy="1960350"/>
              <a:chOff x="6435798" y="2702599"/>
              <a:chExt cx="2487377" cy="1960350"/>
            </a:xfrm>
          </p:grpSpPr>
          <p:grpSp>
            <p:nvGrpSpPr>
              <p:cNvPr id="132" name="Google Shape;132;p21"/>
              <p:cNvGrpSpPr/>
              <p:nvPr/>
            </p:nvGrpSpPr>
            <p:grpSpPr>
              <a:xfrm rot="10800000">
                <a:off x="6760035" y="3079467"/>
                <a:ext cx="92400" cy="411825"/>
                <a:chOff x="2070100" y="2563700"/>
                <a:chExt cx="92400" cy="411825"/>
              </a:xfrm>
            </p:grpSpPr>
            <p:cxnSp>
              <p:nvCxnSpPr>
                <p:cNvPr id="133" name="Google Shape;133;p21"/>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4" name="Google Shape;134;p21"/>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21"/>
              <p:cNvSpPr txBox="1"/>
              <p:nvPr/>
            </p:nvSpPr>
            <p:spPr>
              <a:xfrm>
                <a:off x="6435798" y="2702599"/>
                <a:ext cx="8823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Nov</a:t>
                </a:r>
                <a:r>
                  <a:rPr b="1" lang="en" sz="1200">
                    <a:latin typeface="Roboto"/>
                    <a:ea typeface="Roboto"/>
                    <a:cs typeface="Roboto"/>
                    <a:sym typeface="Roboto"/>
                  </a:rPr>
                  <a:t>-Dec</a:t>
                </a:r>
                <a:endParaRPr b="1" sz="1200">
                  <a:latin typeface="Roboto"/>
                  <a:ea typeface="Roboto"/>
                  <a:cs typeface="Roboto"/>
                  <a:sym typeface="Roboto"/>
                </a:endParaRPr>
              </a:p>
            </p:txBody>
          </p:sp>
          <p:sp>
            <p:nvSpPr>
              <p:cNvPr id="136" name="Google Shape;136;p21"/>
              <p:cNvSpPr txBox="1"/>
              <p:nvPr/>
            </p:nvSpPr>
            <p:spPr>
              <a:xfrm>
                <a:off x="6669575" y="3534949"/>
                <a:ext cx="2253600" cy="11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Wrapping it up!</a:t>
                </a:r>
                <a:endParaRPr b="1" sz="9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Completing documentations of our accomplishments and drawbacks. Jotting down what we learned and the steps we took to develop this project. Gathering our insights and collaborations to present our findings and hardwork. </a:t>
                </a:r>
                <a:endParaRPr b="1" sz="800">
                  <a:latin typeface="Roboto"/>
                  <a:ea typeface="Roboto"/>
                  <a:cs typeface="Roboto"/>
                  <a:sym typeface="Roboto"/>
                </a:endParaRPr>
              </a:p>
            </p:txBody>
          </p:sp>
        </p:grpSp>
      </p:grpSp>
      <p:grpSp>
        <p:nvGrpSpPr>
          <p:cNvPr id="137" name="Google Shape;137;p21"/>
          <p:cNvGrpSpPr/>
          <p:nvPr/>
        </p:nvGrpSpPr>
        <p:grpSpPr>
          <a:xfrm>
            <a:off x="483041" y="1765926"/>
            <a:ext cx="2580731" cy="1827863"/>
            <a:chOff x="495991" y="1758800"/>
            <a:chExt cx="2580731" cy="1827863"/>
          </a:xfrm>
        </p:grpSpPr>
        <p:sp>
          <p:nvSpPr>
            <p:cNvPr id="138" name="Google Shape;138;p21"/>
            <p:cNvSpPr/>
            <p:nvPr/>
          </p:nvSpPr>
          <p:spPr>
            <a:xfrm>
              <a:off x="932600" y="3079475"/>
              <a:ext cx="1958400" cy="13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21"/>
            <p:cNvGrpSpPr/>
            <p:nvPr/>
          </p:nvGrpSpPr>
          <p:grpSpPr>
            <a:xfrm>
              <a:off x="495991" y="1758800"/>
              <a:ext cx="2580731" cy="1827863"/>
              <a:chOff x="495991" y="1758800"/>
              <a:chExt cx="2580731" cy="1827863"/>
            </a:xfrm>
          </p:grpSpPr>
          <p:sp>
            <p:nvSpPr>
              <p:cNvPr id="140" name="Google Shape;140;p21"/>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Aug</a:t>
                </a:r>
                <a:r>
                  <a:rPr b="1" lang="en" sz="1200">
                    <a:latin typeface="Roboto"/>
                    <a:ea typeface="Roboto"/>
                    <a:cs typeface="Roboto"/>
                    <a:sym typeface="Roboto"/>
                  </a:rPr>
                  <a:t>-Sept</a:t>
                </a:r>
                <a:endParaRPr b="1" sz="1200">
                  <a:latin typeface="Roboto"/>
                  <a:ea typeface="Roboto"/>
                  <a:cs typeface="Roboto"/>
                  <a:sym typeface="Roboto"/>
                </a:endParaRPr>
              </a:p>
            </p:txBody>
          </p:sp>
          <p:grpSp>
            <p:nvGrpSpPr>
              <p:cNvPr id="141" name="Google Shape;141;p21"/>
              <p:cNvGrpSpPr/>
              <p:nvPr/>
            </p:nvGrpSpPr>
            <p:grpSpPr>
              <a:xfrm>
                <a:off x="881025" y="2800065"/>
                <a:ext cx="92400" cy="411825"/>
                <a:chOff x="845575" y="2563700"/>
                <a:chExt cx="92400" cy="411825"/>
              </a:xfrm>
            </p:grpSpPr>
            <p:cxnSp>
              <p:nvCxnSpPr>
                <p:cNvPr id="142" name="Google Shape;142;p2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3" name="Google Shape;143;p21"/>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21"/>
              <p:cNvSpPr txBox="1"/>
              <p:nvPr/>
            </p:nvSpPr>
            <p:spPr>
              <a:xfrm>
                <a:off x="823122" y="17588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Getting to know our team!</a:t>
                </a:r>
                <a:endParaRPr b="1" sz="9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Familiarizing ourselves with the team, challenge advisor, and AI Studio TA. Logistics; communication, scheduling, official introduction to the project, first look at the dataset and creating a development plan.  </a:t>
                </a:r>
                <a:endParaRPr b="1" sz="800">
                  <a:latin typeface="Roboto"/>
                  <a:ea typeface="Roboto"/>
                  <a:cs typeface="Roboto"/>
                  <a:sym typeface="Roboto"/>
                </a:endParaRPr>
              </a:p>
            </p:txBody>
          </p:sp>
        </p:grpSp>
      </p:grpSp>
      <p:grpSp>
        <p:nvGrpSpPr>
          <p:cNvPr id="145" name="Google Shape;145;p21"/>
          <p:cNvGrpSpPr/>
          <p:nvPr/>
        </p:nvGrpSpPr>
        <p:grpSpPr>
          <a:xfrm>
            <a:off x="2512651" y="2709725"/>
            <a:ext cx="2501349" cy="2094525"/>
            <a:chOff x="2525601" y="2702599"/>
            <a:chExt cx="2501349" cy="2094525"/>
          </a:xfrm>
        </p:grpSpPr>
        <p:sp>
          <p:nvSpPr>
            <p:cNvPr id="146" name="Google Shape;146;p21"/>
            <p:cNvSpPr/>
            <p:nvPr/>
          </p:nvSpPr>
          <p:spPr>
            <a:xfrm>
              <a:off x="2890952" y="3079475"/>
              <a:ext cx="1958400" cy="133500"/>
            </a:xfrm>
            <a:prstGeom prst="rect">
              <a:avLst/>
            </a:prstGeom>
            <a:solidFill>
              <a:srgbClr val="A2C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21"/>
            <p:cNvGrpSpPr/>
            <p:nvPr/>
          </p:nvGrpSpPr>
          <p:grpSpPr>
            <a:xfrm>
              <a:off x="2525601" y="2702599"/>
              <a:ext cx="2501349" cy="2094525"/>
              <a:chOff x="2525601" y="2702599"/>
              <a:chExt cx="2501349" cy="2094525"/>
            </a:xfrm>
          </p:grpSpPr>
          <p:sp>
            <p:nvSpPr>
              <p:cNvPr id="148" name="Google Shape;148;p21"/>
              <p:cNvSpPr txBox="1"/>
              <p:nvPr/>
            </p:nvSpPr>
            <p:spPr>
              <a:xfrm>
                <a:off x="2525601" y="2702599"/>
                <a:ext cx="9189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Sept</a:t>
                </a:r>
                <a:r>
                  <a:rPr b="1" lang="en" sz="1200">
                    <a:latin typeface="Roboto"/>
                    <a:ea typeface="Roboto"/>
                    <a:cs typeface="Roboto"/>
                    <a:sym typeface="Roboto"/>
                  </a:rPr>
                  <a:t>-Oct</a:t>
                </a:r>
                <a:endParaRPr b="1" sz="1200">
                  <a:latin typeface="Roboto"/>
                  <a:ea typeface="Roboto"/>
                  <a:cs typeface="Roboto"/>
                  <a:sym typeface="Roboto"/>
                </a:endParaRPr>
              </a:p>
            </p:txBody>
          </p:sp>
          <p:grpSp>
            <p:nvGrpSpPr>
              <p:cNvPr id="149" name="Google Shape;149;p21"/>
              <p:cNvGrpSpPr/>
              <p:nvPr/>
            </p:nvGrpSpPr>
            <p:grpSpPr>
              <a:xfrm rot="10800000">
                <a:off x="2849073" y="3079467"/>
                <a:ext cx="92400" cy="411825"/>
                <a:chOff x="2070100" y="2563700"/>
                <a:chExt cx="92400" cy="411825"/>
              </a:xfrm>
            </p:grpSpPr>
            <p:cxnSp>
              <p:nvCxnSpPr>
                <p:cNvPr id="150" name="Google Shape;150;p21"/>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51" name="Google Shape;151;p21"/>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21"/>
              <p:cNvSpPr txBox="1"/>
              <p:nvPr/>
            </p:nvSpPr>
            <p:spPr>
              <a:xfrm>
                <a:off x="2773350" y="3542824"/>
                <a:ext cx="2253600" cy="12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Data Understanding and Preparation</a:t>
                </a:r>
                <a:endParaRPr b="1" sz="9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Getting deep into understanding the data presented to us and what we want to predict from this dataset. Figuring out what we need and what we don't. Finding important features and cleaning the data of any </a:t>
                </a:r>
                <a:r>
                  <a:rPr lang="en" sz="800">
                    <a:latin typeface="Roboto"/>
                    <a:ea typeface="Roboto"/>
                    <a:cs typeface="Roboto"/>
                    <a:sym typeface="Roboto"/>
                  </a:rPr>
                  <a:t>discrepancies. Begin researching models to help us better prepare our dataset. </a:t>
                </a:r>
                <a:endParaRPr b="1" sz="800">
                  <a:latin typeface="Roboto"/>
                  <a:ea typeface="Roboto"/>
                  <a:cs typeface="Roboto"/>
                  <a:sym typeface="Roboto"/>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